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93" r:id="rId30"/>
    <p:sldId id="290" r:id="rId31"/>
    <p:sldId id="291" r:id="rId32"/>
    <p:sldId id="289" r:id="rId33"/>
    <p:sldId id="292" r:id="rId3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Mann, </a:t>
            </a:r>
            <a:r>
              <a:rPr lang="en-US" altLang="zh-CN" dirty="0" err="1" smtClean="0"/>
              <a:t>Vrij</a:t>
            </a:r>
            <a:r>
              <a:rPr lang="en-US" altLang="zh-CN" dirty="0" smtClean="0"/>
              <a:t> &amp; Bull – Suspects, Lies and Videotape</a:t>
            </a:r>
            <a:endParaRPr lang="zh-CN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Responses to Discussion Questions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2800" dirty="0" smtClean="0"/>
              <a:t>If liar’s believed that avoiding eye contact and fidgeting were signs of lying, what might they consciously be doing while lying?</a:t>
            </a:r>
            <a:endParaRPr lang="zh-CN" alt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They may adjust their </a:t>
            </a:r>
            <a:r>
              <a:rPr lang="en-US" altLang="zh-CN" dirty="0" err="1" smtClean="0"/>
              <a:t>behaviour</a:t>
            </a:r>
            <a:r>
              <a:rPr lang="en-US" altLang="zh-CN" dirty="0" smtClean="0"/>
              <a:t> deliberately so as to not exhibit the </a:t>
            </a:r>
            <a:r>
              <a:rPr lang="en-US" altLang="zh-CN" dirty="0" err="1" smtClean="0"/>
              <a:t>behaviours</a:t>
            </a:r>
            <a:r>
              <a:rPr lang="en-US" altLang="zh-CN" dirty="0" smtClean="0"/>
              <a:t> which they believe will make them look like liars</a:t>
            </a:r>
          </a:p>
          <a:p>
            <a:r>
              <a:rPr lang="en-US" altLang="zh-CN" dirty="0" smtClean="0"/>
              <a:t>They may force themselves to maintain eye contact to appear to be telling the truth</a:t>
            </a:r>
          </a:p>
          <a:p>
            <a:r>
              <a:rPr lang="en-US" altLang="zh-CN" dirty="0" smtClean="0"/>
              <a:t>They may force themselves to stay still to appear to be telling the truth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Why was the number of participants so small?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It was difficult to find examples of interviews in which the suspects had told the lied and also told the truth</a:t>
            </a:r>
          </a:p>
          <a:p>
            <a:r>
              <a:rPr lang="en-US" altLang="zh-CN" dirty="0" smtClean="0"/>
              <a:t>It was difficult to find examples where the lies and truth recorded were comparable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How might criminal suspects differ from the general population?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They might be more ‘</a:t>
            </a:r>
            <a:r>
              <a:rPr lang="en-US" altLang="zh-CN" dirty="0" err="1" smtClean="0"/>
              <a:t>practised</a:t>
            </a:r>
            <a:r>
              <a:rPr lang="en-US" altLang="zh-CN" dirty="0" smtClean="0"/>
              <a:t> liars’</a:t>
            </a:r>
          </a:p>
          <a:p>
            <a:r>
              <a:rPr lang="en-US" altLang="zh-CN" dirty="0" smtClean="0"/>
              <a:t>They may be more used to being in a situation where they are interrogated</a:t>
            </a:r>
          </a:p>
          <a:p>
            <a:r>
              <a:rPr lang="en-US" altLang="zh-CN" dirty="0" smtClean="0"/>
              <a:t>This may mean that they do not show the signs of nervousness which we might expect in the normal population who have not had this experience before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Why is this a repeated measures design?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All the suspects/participants are examined for both lying and telling the truth conditions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600" dirty="0" smtClean="0"/>
              <a:t>Why did researchers exclude examples of truth telling such as names and addresses?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These were not comparable with lying about something very important</a:t>
            </a:r>
          </a:p>
          <a:p>
            <a:r>
              <a:rPr lang="en-US" altLang="zh-CN" dirty="0" smtClean="0"/>
              <a:t>To compare with a high stakes lie, they needed a situation where telling the truth would have consequences</a:t>
            </a:r>
          </a:p>
          <a:p>
            <a:r>
              <a:rPr lang="en-US" altLang="zh-CN" dirty="0" smtClean="0"/>
              <a:t>Confessing to a crime would be a good example of ‘high stakes’ truth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How did researchers ensure that the truth and lies really were true or false?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They checked that there were eye witness reports which supported whether the statements were true or false</a:t>
            </a:r>
          </a:p>
          <a:p>
            <a:r>
              <a:rPr lang="en-US" altLang="zh-CN" dirty="0" smtClean="0"/>
              <a:t>They looked for forensic evidence which supported whether the statements were true or false</a:t>
            </a:r>
          </a:p>
          <a:p>
            <a:r>
              <a:rPr lang="en-US" altLang="zh-CN" dirty="0" smtClean="0"/>
              <a:t>They only included the truth/lies if the evidence could be found to support them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Is this a lab or field experiment?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Lab experiment</a:t>
            </a:r>
          </a:p>
          <a:p>
            <a:r>
              <a:rPr lang="en-US" altLang="zh-CN" dirty="0" smtClean="0"/>
              <a:t>Even though the interviews were conducted in the field the procedures for </a:t>
            </a:r>
            <a:r>
              <a:rPr lang="en-US" altLang="zh-CN" dirty="0" err="1" smtClean="0"/>
              <a:t>analysing</a:t>
            </a:r>
            <a:r>
              <a:rPr lang="en-US" altLang="zh-CN" dirty="0" smtClean="0"/>
              <a:t> the data were conducted in the laboratory</a:t>
            </a:r>
          </a:p>
          <a:p>
            <a:r>
              <a:rPr lang="en-US" altLang="zh-CN" dirty="0" err="1" smtClean="0"/>
              <a:t>Specialised</a:t>
            </a:r>
            <a:r>
              <a:rPr lang="en-US" altLang="zh-CN" dirty="0" smtClean="0"/>
              <a:t> equipment could be used and clear procedures used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200" dirty="0" smtClean="0"/>
              <a:t>What effect did researchers think the variable number and lengths of clips may have had?</a:t>
            </a:r>
            <a:endParaRPr lang="zh-CN" alt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They stated that they did not think it had any effect</a:t>
            </a:r>
          </a:p>
          <a:p>
            <a:r>
              <a:rPr lang="en-US" altLang="zh-CN" dirty="0" smtClean="0"/>
              <a:t>Statistical analysis did not find any effect when  length of clip was considered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200" dirty="0" smtClean="0"/>
              <a:t>Why were two raters used to code the videos? Why did only one of the code all of them?</a:t>
            </a:r>
            <a:endParaRPr lang="zh-CN" alt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 smtClean="0"/>
              <a:t>2 raters were used to allow researchers to check inter-rater reliability, to ensure that the results were consistent</a:t>
            </a:r>
          </a:p>
          <a:p>
            <a:r>
              <a:rPr lang="en-US" altLang="zh-CN" sz="2800" dirty="0" smtClean="0"/>
              <a:t>Only one rater coded all the videos because they were concerned that not too many people should have access to the sensitive material</a:t>
            </a:r>
          </a:p>
          <a:p>
            <a:r>
              <a:rPr lang="en-US" altLang="zh-CN" sz="2800" dirty="0" smtClean="0"/>
              <a:t>The amount of video coded by the second rater was enough to carry out an inter-rater reliability check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Is the data quantitative or qualitative?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All the data is quantitative</a:t>
            </a:r>
          </a:p>
          <a:p>
            <a:r>
              <a:rPr lang="en-US" altLang="zh-CN" dirty="0" smtClean="0"/>
              <a:t>All the data is numerical frequency (times per minute) or duration (seconds per minute)</a:t>
            </a:r>
          </a:p>
          <a:p>
            <a:r>
              <a:rPr lang="en-US" altLang="zh-CN" dirty="0" smtClean="0"/>
              <a:t>No data includes words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600" dirty="0" smtClean="0"/>
              <a:t>Why do people think that liars would avoid eye contact and increase fidgeting?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People believe that liars should behave nervous </a:t>
            </a:r>
            <a:r>
              <a:rPr lang="en-US" altLang="zh-CN" dirty="0" err="1" smtClean="0"/>
              <a:t>behaviour</a:t>
            </a:r>
            <a:r>
              <a:rPr lang="en-US" altLang="zh-CN" dirty="0" smtClean="0"/>
              <a:t>.</a:t>
            </a:r>
          </a:p>
          <a:p>
            <a:r>
              <a:rPr lang="en-US" altLang="zh-CN" dirty="0" smtClean="0"/>
              <a:t>Avoiding eye contact and fidgeting are signs of nervousness and guilt</a:t>
            </a:r>
          </a:p>
          <a:p>
            <a:r>
              <a:rPr lang="en-US" altLang="zh-CN" dirty="0" smtClean="0"/>
              <a:t>So people think that liars should  show these </a:t>
            </a:r>
            <a:r>
              <a:rPr lang="en-US" altLang="zh-CN" dirty="0" err="1" smtClean="0"/>
              <a:t>behaviours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2800" dirty="0" smtClean="0"/>
              <a:t>Why were raters ‘blind’ i.e. not told the purpose of the study or the content of the clips did not know if they were lying or telling the truth?</a:t>
            </a:r>
            <a:endParaRPr lang="zh-CN" alt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To remove demand characteristics</a:t>
            </a:r>
          </a:p>
          <a:p>
            <a:r>
              <a:rPr lang="en-US" altLang="zh-CN" dirty="0" smtClean="0"/>
              <a:t>To prevent bias in their interpretation of the </a:t>
            </a:r>
            <a:r>
              <a:rPr lang="en-US" altLang="zh-CN" dirty="0" err="1" smtClean="0"/>
              <a:t>behaviours</a:t>
            </a:r>
            <a:r>
              <a:rPr lang="en-US" altLang="zh-CN" dirty="0" smtClean="0"/>
              <a:t> seen in the video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What does inter-rater Pearson correlation r = 0.99 mean?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The two raters agreed 99% of the time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Why were all measures converted into per minute rates?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To make it more easy to compare the data</a:t>
            </a:r>
          </a:p>
          <a:p>
            <a:r>
              <a:rPr lang="en-US" altLang="zh-CN" dirty="0" smtClean="0"/>
              <a:t>So that all the data appears in the same format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2400" dirty="0" smtClean="0"/>
              <a:t>Why were illustrators and self-manipulations clustered with hand/finger movements as hand/arm movements?  Was there any difference when they were </a:t>
            </a:r>
            <a:r>
              <a:rPr lang="en-US" sz="2400" dirty="0" err="1" smtClean="0"/>
              <a:t>analysed</a:t>
            </a:r>
            <a:r>
              <a:rPr lang="en-US" sz="2400" dirty="0" smtClean="0"/>
              <a:t> separately?</a:t>
            </a:r>
            <a:endParaRPr lang="zh-CN" alt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To reduce the number of measures and make the results simpler</a:t>
            </a:r>
          </a:p>
          <a:p>
            <a:r>
              <a:rPr lang="en-US" altLang="zh-CN" dirty="0" smtClean="0"/>
              <a:t>Because the 3 different categories are similar, may overlap, may easily be confused</a:t>
            </a:r>
          </a:p>
          <a:p>
            <a:r>
              <a:rPr lang="en-US" altLang="zh-CN" dirty="0" smtClean="0"/>
              <a:t>They found that there was no difference when the measures were </a:t>
            </a:r>
            <a:r>
              <a:rPr lang="en-US" altLang="zh-CN" dirty="0" err="1" smtClean="0"/>
              <a:t>analysed</a:t>
            </a:r>
            <a:r>
              <a:rPr lang="en-US" altLang="zh-CN" dirty="0" smtClean="0"/>
              <a:t> separately</a:t>
            </a:r>
          </a:p>
          <a:p>
            <a:r>
              <a:rPr lang="en-US" altLang="zh-CN" dirty="0" smtClean="0"/>
              <a:t>Frequencies for each type of movement separately decreased, but there was still no significant effect (p&gt;0.21)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What is MANOVA?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M</a:t>
            </a:r>
            <a:r>
              <a:rPr lang="en-US" altLang="zh-CN" dirty="0" smtClean="0"/>
              <a:t>ultivariate </a:t>
            </a:r>
            <a:r>
              <a:rPr lang="en-US" altLang="zh-CN" b="1" dirty="0" err="1" smtClean="0">
                <a:solidFill>
                  <a:srgbClr val="FF0000"/>
                </a:solidFill>
              </a:rPr>
              <a:t>AN</a:t>
            </a:r>
            <a:r>
              <a:rPr lang="en-US" altLang="zh-CN" dirty="0" err="1" smtClean="0"/>
              <a:t>alysis</a:t>
            </a:r>
            <a:r>
              <a:rPr lang="en-US" altLang="zh-CN" b="1" dirty="0" err="1" smtClean="0">
                <a:solidFill>
                  <a:srgbClr val="FF0000"/>
                </a:solidFill>
              </a:rPr>
              <a:t>O</a:t>
            </a:r>
            <a:r>
              <a:rPr lang="en-US" altLang="zh-CN" dirty="0" err="1" smtClean="0"/>
              <a:t>f</a:t>
            </a:r>
            <a:r>
              <a:rPr lang="en-US" altLang="zh-CN" dirty="0" smtClean="0"/>
              <a:t> </a:t>
            </a:r>
            <a:r>
              <a:rPr lang="en-US" altLang="zh-CN" b="1" dirty="0" err="1" smtClean="0">
                <a:solidFill>
                  <a:srgbClr val="FF0000"/>
                </a:solidFill>
              </a:rPr>
              <a:t>VA</a:t>
            </a:r>
            <a:r>
              <a:rPr lang="en-US" altLang="zh-CN" dirty="0" err="1" smtClean="0"/>
              <a:t>riance</a:t>
            </a:r>
            <a:endParaRPr lang="en-US" altLang="zh-CN" dirty="0" smtClean="0"/>
          </a:p>
          <a:p>
            <a:r>
              <a:rPr lang="en-US" altLang="zh-CN" dirty="0" smtClean="0"/>
              <a:t>A statistical tool which is applied to a set of data arranged in categories, across more than </a:t>
            </a:r>
            <a:r>
              <a:rPr lang="en-US" altLang="zh-CN" smtClean="0"/>
              <a:t>one variable, </a:t>
            </a:r>
            <a:r>
              <a:rPr lang="en-US" altLang="zh-CN" dirty="0" smtClean="0"/>
              <a:t>to test whether there is any significant difference between categories</a:t>
            </a:r>
          </a:p>
          <a:p>
            <a:r>
              <a:rPr lang="en-US" altLang="zh-CN" dirty="0" smtClean="0"/>
              <a:t>If differences are found to be significant, further individual analysis of variance (ANOVA) tests are required to find out which categories differ significantly from each other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2800" dirty="0" smtClean="0"/>
              <a:t>How did individual differences affect frequency of head movements, speech disturbances, gaze aversion and hand/arm movements?</a:t>
            </a:r>
            <a:endParaRPr lang="zh-CN" alt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50% moved theirs heads more, 50% less</a:t>
            </a:r>
          </a:p>
          <a:p>
            <a:r>
              <a:rPr lang="en-US" altLang="zh-CN" dirty="0" smtClean="0"/>
              <a:t>50% showed more speech disturbances, 50% less</a:t>
            </a:r>
          </a:p>
          <a:p>
            <a:r>
              <a:rPr lang="en-US" altLang="zh-CN" dirty="0" smtClean="0"/>
              <a:t>56% showed more gaze aversion, 44% less</a:t>
            </a:r>
          </a:p>
          <a:p>
            <a:r>
              <a:rPr lang="en-US" altLang="zh-CN" dirty="0" smtClean="0"/>
              <a:t>69% showed a decrease in hand movements, 31% showed an increase</a:t>
            </a:r>
          </a:p>
          <a:p>
            <a:r>
              <a:rPr lang="en-US" altLang="zh-CN" dirty="0" smtClean="0"/>
              <a:t>How </a:t>
            </a:r>
            <a:r>
              <a:rPr lang="en-US" altLang="zh-CN" dirty="0" err="1" smtClean="0"/>
              <a:t>behaviour</a:t>
            </a:r>
            <a:r>
              <a:rPr lang="en-US" altLang="zh-CN" dirty="0" smtClean="0"/>
              <a:t> changes when lying appears to be heavily influenced by individual differences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200" dirty="0" smtClean="0"/>
              <a:t>Why might liar’s have paused longer and blinked less frequently? How was it accounted for?</a:t>
            </a:r>
            <a:endParaRPr lang="zh-CN" alt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They had greater cognitive load, had to concentrate harder</a:t>
            </a:r>
          </a:p>
          <a:p>
            <a:r>
              <a:rPr lang="en-US" altLang="zh-CN" dirty="0" smtClean="0"/>
              <a:t>They had to think more, keep more information in working memory to make sure that their lies stayed consistent</a:t>
            </a:r>
          </a:p>
          <a:p>
            <a:r>
              <a:rPr lang="en-US" altLang="zh-CN" dirty="0" smtClean="0"/>
              <a:t>Increases in pausing and decrease in blinking are associated with increased cognitive load i.e. tasks requiring more thinking time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600" dirty="0" smtClean="0"/>
              <a:t>What did statistical analysis reveal about the effect of the length of interview?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According to the researchers, subsequent statistical analysis found that when the analysis was carried out controlling for length of interview it had no impact on the significance of other variables</a:t>
            </a:r>
          </a:p>
          <a:p>
            <a:r>
              <a:rPr lang="en-US" altLang="zh-CN" dirty="0" smtClean="0"/>
              <a:t>i.e. it did not have appear to have any effect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Is the study ethnocentric?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Behaviours</a:t>
            </a:r>
            <a:r>
              <a:rPr lang="en-US" dirty="0" smtClean="0"/>
              <a:t> exhibited when talking to others may vary between races</a:t>
            </a:r>
          </a:p>
          <a:p>
            <a:r>
              <a:rPr lang="en-US" dirty="0" smtClean="0"/>
              <a:t>E.g. Japanese people may control showing emotions when questioned by </a:t>
            </a:r>
            <a:r>
              <a:rPr lang="en-US" smtClean="0"/>
              <a:t>authority figures</a:t>
            </a:r>
            <a:endParaRPr lang="en-US" dirty="0" smtClean="0"/>
          </a:p>
          <a:p>
            <a:r>
              <a:rPr lang="en-US" dirty="0" smtClean="0"/>
              <a:t>So the conclusions may only be applicable to one racial group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Which ethical guidelines were broken? Which were enforced?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No consent/debriefing</a:t>
            </a:r>
          </a:p>
          <a:p>
            <a:r>
              <a:rPr lang="en-US" dirty="0" smtClean="0"/>
              <a:t>No right to withdraw, but participants could have refused to be video taped when interviewed</a:t>
            </a:r>
          </a:p>
          <a:p>
            <a:r>
              <a:rPr lang="en-US" dirty="0" smtClean="0"/>
              <a:t>But footage is property of the police who did give consent</a:t>
            </a:r>
          </a:p>
          <a:p>
            <a:r>
              <a:rPr lang="en-US" dirty="0" smtClean="0"/>
              <a:t>Participants not aware that they are participating</a:t>
            </a:r>
          </a:p>
          <a:p>
            <a:r>
              <a:rPr lang="en-US" dirty="0" smtClean="0"/>
              <a:t>Could be considered acceptable under observation regulations</a:t>
            </a:r>
          </a:p>
          <a:p>
            <a:r>
              <a:rPr lang="en-US" dirty="0" smtClean="0"/>
              <a:t>Names kept confidential so harm is unlikely. </a:t>
            </a:r>
          </a:p>
          <a:p>
            <a:r>
              <a:rPr lang="en-US" dirty="0" smtClean="0"/>
              <a:t>No deceit as the interrogation was real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What does previous research tell us about eye contact and fidgeting?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When lying people tend to fidget and blink less</a:t>
            </a:r>
          </a:p>
          <a:p>
            <a:r>
              <a:rPr lang="en-US" altLang="zh-CN" dirty="0" smtClean="0"/>
              <a:t>When lying people do not avoid eye contact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600" dirty="0" smtClean="0"/>
              <a:t>Was the experiment reliable? Which variables were not properly controlled?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 coders high inter rater reliability, no significant differences between raters, blind raters. </a:t>
            </a:r>
          </a:p>
          <a:p>
            <a:r>
              <a:rPr lang="en-US" dirty="0" smtClean="0"/>
              <a:t>Various interviewers and interview situations</a:t>
            </a:r>
          </a:p>
          <a:p>
            <a:r>
              <a:rPr lang="en-US" dirty="0" smtClean="0"/>
              <a:t>Variable number of people present</a:t>
            </a:r>
          </a:p>
          <a:p>
            <a:r>
              <a:rPr lang="en-US" dirty="0" smtClean="0"/>
              <a:t>Non-standard questioning</a:t>
            </a:r>
          </a:p>
          <a:p>
            <a:r>
              <a:rPr lang="en-US" dirty="0" smtClean="0"/>
              <a:t>Variable clip length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How can the results of this experiment be applied in real world situations?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People whose job it is to detect liars e.g. police officers, military interrogators, customs officers, will have a better idea of how to detect liars</a:t>
            </a:r>
          </a:p>
          <a:p>
            <a:r>
              <a:rPr lang="en-US" altLang="zh-CN" dirty="0" smtClean="0"/>
              <a:t>It may help to protect individuals who are thought to be lying simply because they are showing signs of nervousness e.g. </a:t>
            </a:r>
            <a:r>
              <a:rPr lang="en-US" altLang="zh-CN" dirty="0" err="1" smtClean="0"/>
              <a:t>fidgetting</a:t>
            </a:r>
            <a:r>
              <a:rPr lang="en-US" altLang="zh-CN" dirty="0" smtClean="0"/>
              <a:t> and blinking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To what extent can the results be generalized to the population at large?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CN" dirty="0" smtClean="0"/>
              <a:t>The sample may be unrepresentative</a:t>
            </a:r>
          </a:p>
          <a:p>
            <a:r>
              <a:rPr lang="en-US" altLang="zh-CN" dirty="0" smtClean="0"/>
              <a:t>It is small, overwhelmingly from one ethnic group</a:t>
            </a:r>
          </a:p>
          <a:p>
            <a:r>
              <a:rPr lang="en-US" altLang="zh-CN" dirty="0" smtClean="0"/>
              <a:t>Limited to suspects in serious criminal investigations</a:t>
            </a:r>
          </a:p>
          <a:p>
            <a:r>
              <a:rPr lang="en-US" altLang="zh-CN" dirty="0" smtClean="0"/>
              <a:t>These individuals are almost certainly not typical of individuals in the general population so may not be </a:t>
            </a:r>
            <a:r>
              <a:rPr lang="en-US" altLang="zh-CN" dirty="0" err="1" smtClean="0"/>
              <a:t>generalised</a:t>
            </a:r>
            <a:endParaRPr lang="en-US" altLang="zh-CN" dirty="0" smtClean="0"/>
          </a:p>
          <a:p>
            <a:r>
              <a:rPr lang="en-US" altLang="zh-CN" dirty="0" smtClean="0"/>
              <a:t>But it may be </a:t>
            </a:r>
            <a:r>
              <a:rPr lang="en-US" altLang="zh-CN" dirty="0" err="1" smtClean="0"/>
              <a:t>generalised</a:t>
            </a:r>
            <a:r>
              <a:rPr lang="en-US" altLang="zh-CN" dirty="0" smtClean="0"/>
              <a:t> to a target population of criminal suspects, which may be useful</a:t>
            </a:r>
          </a:p>
          <a:p>
            <a:r>
              <a:rPr lang="en-US" altLang="zh-CN" dirty="0" smtClean="0"/>
              <a:t>Normal individuals may show different </a:t>
            </a:r>
            <a:r>
              <a:rPr lang="en-US" altLang="zh-CN" dirty="0" err="1" smtClean="0"/>
              <a:t>behaviours</a:t>
            </a:r>
            <a:r>
              <a:rPr lang="en-US" altLang="zh-CN" dirty="0" smtClean="0"/>
              <a:t> in a high stakes lying situation</a:t>
            </a:r>
          </a:p>
          <a:p>
            <a:r>
              <a:rPr lang="en-US" altLang="zh-CN" smtClean="0"/>
              <a:t>Individual differences in the sample may have had a great effect on the results</a:t>
            </a:r>
          </a:p>
          <a:p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Why is this study considered as part of the Cognitive approach?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It relates to thought processes</a:t>
            </a:r>
          </a:p>
          <a:p>
            <a:r>
              <a:rPr lang="en-US" altLang="zh-CN" dirty="0" smtClean="0"/>
              <a:t>In this case the process of deception</a:t>
            </a:r>
          </a:p>
          <a:p>
            <a:r>
              <a:rPr lang="en-US" altLang="zh-CN" dirty="0" smtClean="0"/>
              <a:t>How people manipulate their </a:t>
            </a:r>
            <a:r>
              <a:rPr lang="en-US" altLang="zh-CN" dirty="0" err="1" smtClean="0"/>
              <a:t>behaviour</a:t>
            </a:r>
            <a:r>
              <a:rPr lang="en-US" altLang="zh-CN" dirty="0" smtClean="0"/>
              <a:t> when trying to deceive others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How does the current study differ from previous research?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The </a:t>
            </a:r>
            <a:r>
              <a:rPr lang="en-US" altLang="zh-CN" dirty="0" err="1" smtClean="0"/>
              <a:t>behaviours</a:t>
            </a:r>
            <a:r>
              <a:rPr lang="en-US" altLang="zh-CN" dirty="0" smtClean="0"/>
              <a:t> were exhibited in a very real life situation – police interview room, police officers conducting the interview</a:t>
            </a:r>
          </a:p>
          <a:p>
            <a:r>
              <a:rPr lang="en-US" altLang="zh-CN" dirty="0" smtClean="0"/>
              <a:t>Lies were ‘high stakes’ having potentially serious consequences</a:t>
            </a:r>
          </a:p>
          <a:p>
            <a:r>
              <a:rPr lang="en-US" altLang="zh-CN" dirty="0" smtClean="0"/>
              <a:t>Participants were unaware that they were participating in an experiment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600" dirty="0" smtClean="0"/>
              <a:t>If participants are told to lie, how might that affect their </a:t>
            </a:r>
            <a:r>
              <a:rPr lang="en-US" sz="3600" dirty="0" err="1" smtClean="0"/>
              <a:t>behaviour</a:t>
            </a:r>
            <a:r>
              <a:rPr lang="en-US" sz="3600" dirty="0" smtClean="0"/>
              <a:t>? Why?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They would not exhibit the </a:t>
            </a:r>
            <a:r>
              <a:rPr lang="en-US" altLang="zh-CN" dirty="0" err="1" smtClean="0"/>
              <a:t>behaviours</a:t>
            </a:r>
            <a:r>
              <a:rPr lang="en-US" altLang="zh-CN" dirty="0" smtClean="0"/>
              <a:t> which they would show in a ‘high stakes’ situation</a:t>
            </a:r>
          </a:p>
          <a:p>
            <a:r>
              <a:rPr lang="en-US" altLang="zh-CN" dirty="0" smtClean="0"/>
              <a:t>They would know that they would not suffer any consequences from telling lies as they have been told to do so</a:t>
            </a:r>
          </a:p>
          <a:p>
            <a:r>
              <a:rPr lang="en-US" altLang="zh-CN" dirty="0" smtClean="0"/>
              <a:t>They would not feel guilty about deceiving the interviewer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200" dirty="0" smtClean="0"/>
              <a:t>If lying has no consequences in the study, how might that affect participants’ </a:t>
            </a:r>
            <a:r>
              <a:rPr lang="en-US" sz="3200" dirty="0" err="1" smtClean="0"/>
              <a:t>behaviour</a:t>
            </a:r>
            <a:r>
              <a:rPr lang="en-US" sz="3200" dirty="0" smtClean="0"/>
              <a:t>? Why?</a:t>
            </a:r>
            <a:endParaRPr lang="zh-CN" alt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They would not feel nervous, guilty or experience a high cognitive load</a:t>
            </a:r>
            <a:endParaRPr lang="zh-CN" altLang="en-US" dirty="0" smtClean="0"/>
          </a:p>
          <a:p>
            <a:r>
              <a:rPr lang="en-US" altLang="zh-CN" dirty="0" smtClean="0"/>
              <a:t>They would be less concerned about being discovered lying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Why did the researchers want to investigate real life high stakes lying?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Higher ecological </a:t>
            </a:r>
            <a:r>
              <a:rPr lang="en-US" altLang="zh-CN" dirty="0" err="1" smtClean="0"/>
              <a:t>valdity</a:t>
            </a:r>
            <a:endParaRPr lang="en-US" altLang="zh-CN" dirty="0" smtClean="0"/>
          </a:p>
          <a:p>
            <a:r>
              <a:rPr lang="en-US" altLang="zh-CN" dirty="0" smtClean="0"/>
              <a:t>To see </a:t>
            </a:r>
            <a:r>
              <a:rPr lang="en-US" altLang="zh-CN" dirty="0" err="1" smtClean="0"/>
              <a:t>behaviours</a:t>
            </a:r>
            <a:r>
              <a:rPr lang="en-US" altLang="zh-CN" dirty="0" smtClean="0"/>
              <a:t> exhibited when there are really important consequences at stake</a:t>
            </a:r>
          </a:p>
          <a:p>
            <a:r>
              <a:rPr lang="en-US" altLang="zh-CN" dirty="0" smtClean="0"/>
              <a:t>Most previous studies had been artificial with participants told to lie about </a:t>
            </a:r>
            <a:r>
              <a:rPr lang="en-US" altLang="zh-CN" dirty="0" err="1" smtClean="0"/>
              <a:t>somethink</a:t>
            </a:r>
            <a:r>
              <a:rPr lang="en-US" altLang="zh-CN" dirty="0" smtClean="0"/>
              <a:t> with few consequences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Why does lying increase cognitive load?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Liars need to convince the interviewer that their story is true</a:t>
            </a:r>
          </a:p>
          <a:p>
            <a:r>
              <a:rPr lang="en-US" altLang="zh-CN" dirty="0" smtClean="0"/>
              <a:t>They need to remember everything about the story to avoid being ‘caught in a lie’</a:t>
            </a:r>
          </a:p>
          <a:p>
            <a:r>
              <a:rPr lang="en-US" altLang="zh-CN" dirty="0" smtClean="0"/>
              <a:t>They must keep the story consistent</a:t>
            </a:r>
          </a:p>
          <a:p>
            <a:r>
              <a:rPr lang="en-US" altLang="zh-CN" dirty="0" smtClean="0"/>
              <a:t>So they need to keep lots of information in working memory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What effect could cognitive load have on a liar’s behavior?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High cognitive load is associated with the following </a:t>
            </a:r>
            <a:r>
              <a:rPr lang="en-US" altLang="zh-CN" dirty="0" err="1" smtClean="0"/>
              <a:t>behaviours</a:t>
            </a:r>
            <a:r>
              <a:rPr lang="en-US" altLang="zh-CN" dirty="0" smtClean="0"/>
              <a:t>:</a:t>
            </a:r>
          </a:p>
          <a:p>
            <a:pPr lvl="1"/>
            <a:r>
              <a:rPr lang="en-US" altLang="zh-CN" dirty="0" smtClean="0"/>
              <a:t>Less blinking</a:t>
            </a:r>
          </a:p>
          <a:p>
            <a:pPr lvl="1"/>
            <a:r>
              <a:rPr lang="en-US" altLang="zh-CN" dirty="0" smtClean="0"/>
              <a:t>Fewer body movements</a:t>
            </a:r>
          </a:p>
          <a:p>
            <a:pPr lvl="1"/>
            <a:r>
              <a:rPr lang="en-US" altLang="zh-CN" dirty="0" smtClean="0"/>
              <a:t>Neglect of body language</a:t>
            </a:r>
          </a:p>
          <a:p>
            <a:pPr lvl="1"/>
            <a:r>
              <a:rPr lang="en-US" altLang="zh-CN" dirty="0" smtClean="0"/>
              <a:t>Reduction in overall animation</a:t>
            </a:r>
          </a:p>
          <a:p>
            <a:pPr lvl="1"/>
            <a:r>
              <a:rPr lang="en-US" altLang="zh-CN" dirty="0" smtClean="0"/>
              <a:t>Fewer illustrators and self-manipulations</a:t>
            </a:r>
          </a:p>
          <a:p>
            <a:pPr lvl="1"/>
            <a:r>
              <a:rPr lang="en-US" altLang="zh-CN" dirty="0" smtClean="0"/>
              <a:t>Longer pauses and more speech disturbances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1684</Words>
  <Application>Microsoft Office PowerPoint</Application>
  <PresentationFormat>On-screen Show (4:3)</PresentationFormat>
  <Paragraphs>136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Mann, Vrij &amp; Bull – Suspects, Lies and Videotape</vt:lpstr>
      <vt:lpstr>Why do people think that liars would avoid eye contact and increase fidgeting?</vt:lpstr>
      <vt:lpstr>What does previous research tell us about eye contact and fidgeting?</vt:lpstr>
      <vt:lpstr>How does the current study differ from previous research?</vt:lpstr>
      <vt:lpstr>If participants are told to lie, how might that affect their behaviour? Why?</vt:lpstr>
      <vt:lpstr>If lying has no consequences in the study, how might that affect participants’ behaviour? Why?</vt:lpstr>
      <vt:lpstr>Why did the researchers want to investigate real life high stakes lying?</vt:lpstr>
      <vt:lpstr>Why does lying increase cognitive load?</vt:lpstr>
      <vt:lpstr>What effect could cognitive load have on a liar’s behavior?</vt:lpstr>
      <vt:lpstr>If liar’s believed that avoiding eye contact and fidgeting were signs of lying, what might they consciously be doing while lying?</vt:lpstr>
      <vt:lpstr>Why was the number of participants so small?</vt:lpstr>
      <vt:lpstr>How might criminal suspects differ from the general population?</vt:lpstr>
      <vt:lpstr>Why is this a repeated measures design?</vt:lpstr>
      <vt:lpstr>Why did researchers exclude examples of truth telling such as names and addresses?</vt:lpstr>
      <vt:lpstr>How did researchers ensure that the truth and lies really were true or false?</vt:lpstr>
      <vt:lpstr>Is this a lab or field experiment?</vt:lpstr>
      <vt:lpstr>What effect did researchers think the variable number and lengths of clips may have had?</vt:lpstr>
      <vt:lpstr>Why were two raters used to code the videos? Why did only one of the code all of them?</vt:lpstr>
      <vt:lpstr>Is the data quantitative or qualitative?</vt:lpstr>
      <vt:lpstr>Why were raters ‘blind’ i.e. not told the purpose of the study or the content of the clips did not know if they were lying or telling the truth?</vt:lpstr>
      <vt:lpstr>What does inter-rater Pearson correlation r = 0.99 mean?</vt:lpstr>
      <vt:lpstr>Why were all measures converted into per minute rates?</vt:lpstr>
      <vt:lpstr>Why were illustrators and self-manipulations clustered with hand/finger movements as hand/arm movements?  Was there any difference when they were analysed separately?</vt:lpstr>
      <vt:lpstr>What is MANOVA?</vt:lpstr>
      <vt:lpstr>How did individual differences affect frequency of head movements, speech disturbances, gaze aversion and hand/arm movements?</vt:lpstr>
      <vt:lpstr>Why might liar’s have paused longer and blinked less frequently? How was it accounted for?</vt:lpstr>
      <vt:lpstr>What did statistical analysis reveal about the effect of the length of interview?</vt:lpstr>
      <vt:lpstr>Is the study ethnocentric?</vt:lpstr>
      <vt:lpstr>Which ethical guidelines were broken? Which were enforced?</vt:lpstr>
      <vt:lpstr>Was the experiment reliable? Which variables were not properly controlled?</vt:lpstr>
      <vt:lpstr>How can the results of this experiment be applied in real world situations?</vt:lpstr>
      <vt:lpstr>To what extent can the results be generalized to the population at large?</vt:lpstr>
      <vt:lpstr>Why is this study considered as part of the Cognitive approach?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Mann, Vrij &amp; Bull – Suspects, Lies and Videotape</dc:title>
  <dc:creator>user</dc:creator>
  <cp:lastModifiedBy>user</cp:lastModifiedBy>
  <cp:revision>80</cp:revision>
  <dcterms:created xsi:type="dcterms:W3CDTF">2014-07-20T07:02:20Z</dcterms:created>
  <dcterms:modified xsi:type="dcterms:W3CDTF">2014-07-27T13:01:27Z</dcterms:modified>
</cp:coreProperties>
</file>