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60" r:id="rId7"/>
    <p:sldId id="259" r:id="rId8"/>
    <p:sldId id="268" r:id="rId9"/>
    <p:sldId id="269" r:id="rId10"/>
    <p:sldId id="264" r:id="rId11"/>
    <p:sldId id="261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014EC-C3C6-44DC-AFD3-8C75A72B77AD}" type="datetimeFigureOut">
              <a:rPr lang="zh-CN" altLang="en-US" smtClean="0"/>
              <a:pPr/>
              <a:t>2014-7-20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Mann, </a:t>
            </a:r>
            <a:r>
              <a:rPr lang="en-US" altLang="zh-CN" dirty="0" err="1" smtClean="0"/>
              <a:t>Vrij</a:t>
            </a:r>
            <a:r>
              <a:rPr lang="en-US" altLang="zh-CN" dirty="0" smtClean="0"/>
              <a:t> &amp; Bull – Suspects, Lies and Videotape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Study Summary by </a:t>
            </a:r>
            <a:r>
              <a:rPr lang="en-US" altLang="zh-CN" dirty="0" err="1" smtClean="0"/>
              <a:t>Mr</a:t>
            </a:r>
            <a:r>
              <a:rPr lang="en-US" altLang="zh-CN" dirty="0" smtClean="0"/>
              <a:t> Greenwood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Validity - Ecological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Ecological Validity</a:t>
            </a:r>
          </a:p>
          <a:p>
            <a:r>
              <a:rPr lang="en-US" dirty="0"/>
              <a:t>R</a:t>
            </a:r>
            <a:r>
              <a:rPr lang="en-US" dirty="0" smtClean="0"/>
              <a:t>eal criminals </a:t>
            </a: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elling real lies</a:t>
            </a:r>
          </a:p>
          <a:p>
            <a:r>
              <a:rPr lang="en-US" dirty="0"/>
              <a:t>I</a:t>
            </a:r>
            <a:r>
              <a:rPr lang="en-US" dirty="0" smtClean="0"/>
              <a:t>n a real life situation – police interview room</a:t>
            </a:r>
          </a:p>
          <a:p>
            <a:r>
              <a:rPr lang="en-US" dirty="0" smtClean="0"/>
              <a:t>The lies were ‘high stakes’ i.e. whether the lies were believed could have an important effect on those telling the lies (freedo</a:t>
            </a:r>
            <a:r>
              <a:rPr lang="en-US" dirty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prison)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When </a:t>
            </a:r>
            <a:r>
              <a:rPr lang="en-US" dirty="0" smtClean="0"/>
              <a:t>lying, participants </a:t>
            </a:r>
            <a:r>
              <a:rPr lang="en-US" dirty="0"/>
              <a:t>blinked significantly (p&lt;0.05) less 18.50 </a:t>
            </a:r>
            <a:r>
              <a:rPr lang="en-US" dirty="0" err="1"/>
              <a:t>vs</a:t>
            </a:r>
            <a:r>
              <a:rPr lang="en-US" dirty="0"/>
              <a:t> 23.56/minute, </a:t>
            </a:r>
            <a:endParaRPr lang="en-US" dirty="0" smtClean="0"/>
          </a:p>
          <a:p>
            <a:r>
              <a:rPr lang="en-US" dirty="0" smtClean="0"/>
              <a:t>When lying, participants paused </a:t>
            </a:r>
            <a:r>
              <a:rPr lang="en-US" dirty="0"/>
              <a:t>significantly (p&lt;0.05) more </a:t>
            </a:r>
            <a:r>
              <a:rPr lang="en-US" dirty="0" smtClean="0"/>
              <a:t>5.31 </a:t>
            </a:r>
            <a:r>
              <a:rPr lang="en-US" dirty="0" err="1" smtClean="0"/>
              <a:t>vs</a:t>
            </a:r>
            <a:r>
              <a:rPr lang="en-US" dirty="0" smtClean="0"/>
              <a:t> 3.73 seconds/minute</a:t>
            </a:r>
          </a:p>
          <a:p>
            <a:r>
              <a:rPr lang="en-US" dirty="0" smtClean="0"/>
              <a:t>Others measures showed no significant difference between lying and telling the truth </a:t>
            </a:r>
            <a:r>
              <a:rPr lang="en-US" dirty="0"/>
              <a:t>- gaze aversion, </a:t>
            </a:r>
            <a:r>
              <a:rPr lang="en-US" dirty="0" smtClean="0"/>
              <a:t>head movements</a:t>
            </a:r>
            <a:r>
              <a:rPr lang="en-US" dirty="0"/>
              <a:t>, speech disturbances, </a:t>
            </a:r>
            <a:r>
              <a:rPr lang="en-US" dirty="0" smtClean="0"/>
              <a:t>hand/arm movements (including illustrators and self manipulations)</a:t>
            </a:r>
          </a:p>
          <a:p>
            <a:r>
              <a:rPr lang="en-US" dirty="0"/>
              <a:t>L</a:t>
            </a:r>
            <a:r>
              <a:rPr lang="en-US" dirty="0" smtClean="0"/>
              <a:t>arge </a:t>
            </a:r>
            <a:r>
              <a:rPr lang="en-US" dirty="0"/>
              <a:t>individual differences between participants make no indicators reliable for every person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smtClean="0"/>
              <a:t>Statistical test = MANOVA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Validity - Other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Concurrent – Supported by similar results in laboratory settings</a:t>
            </a:r>
          </a:p>
          <a:p>
            <a:r>
              <a:rPr lang="en-US" dirty="0" smtClean="0"/>
              <a:t>Measures which were used e.g. blinking, self manipulation include those which are considered to be indicative by professional lie detectors</a:t>
            </a:r>
          </a:p>
          <a:p>
            <a:r>
              <a:rPr lang="en-US" dirty="0" smtClean="0"/>
              <a:t>Efforts were made to ensure that the lies and truths which were compared were of similar value; trivial truths excluded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Reliability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coders high inter rater reliability, no significant differences between raters, blind raters. </a:t>
            </a:r>
          </a:p>
          <a:p>
            <a:r>
              <a:rPr lang="en-US" dirty="0" smtClean="0"/>
              <a:t>Various interviewers and interview situations</a:t>
            </a:r>
          </a:p>
          <a:p>
            <a:r>
              <a:rPr lang="en-US" dirty="0" smtClean="0"/>
              <a:t>Variable number of people present</a:t>
            </a:r>
          </a:p>
          <a:p>
            <a:r>
              <a:rPr lang="en-US" dirty="0" smtClean="0"/>
              <a:t>Non-standard questioning</a:t>
            </a:r>
          </a:p>
          <a:p>
            <a:r>
              <a:rPr lang="en-US" dirty="0" smtClean="0"/>
              <a:t>Variable clip length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Ethics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 </a:t>
            </a:r>
            <a:r>
              <a:rPr lang="en-US" dirty="0" smtClean="0"/>
              <a:t>consent/debriefing</a:t>
            </a:r>
          </a:p>
          <a:p>
            <a:r>
              <a:rPr lang="en-US" dirty="0" smtClean="0"/>
              <a:t>No right </a:t>
            </a:r>
            <a:r>
              <a:rPr lang="en-US" dirty="0" smtClean="0"/>
              <a:t>to </a:t>
            </a:r>
            <a:r>
              <a:rPr lang="en-US" dirty="0" smtClean="0"/>
              <a:t>withdraw, but participants could have refused to be video taped when interviewed</a:t>
            </a:r>
            <a:endParaRPr lang="en-US" dirty="0" smtClean="0"/>
          </a:p>
          <a:p>
            <a:r>
              <a:rPr lang="en-US" dirty="0" smtClean="0"/>
              <a:t>But footage is property of the police who did give consent</a:t>
            </a:r>
          </a:p>
          <a:p>
            <a:r>
              <a:rPr lang="en-US" dirty="0" smtClean="0"/>
              <a:t>Participants not aware that they are participating</a:t>
            </a:r>
          </a:p>
          <a:p>
            <a:r>
              <a:rPr lang="en-US" dirty="0" smtClean="0"/>
              <a:t>Could be considered acceptable under observation regulations</a:t>
            </a:r>
          </a:p>
          <a:p>
            <a:r>
              <a:rPr lang="en-US" dirty="0" smtClean="0"/>
              <a:t>Names kept confidential </a:t>
            </a:r>
            <a:r>
              <a:rPr lang="en-US" dirty="0"/>
              <a:t>so harm is unlikely.</a:t>
            </a:r>
            <a:r>
              <a:rPr lang="en-US" dirty="0" smtClean="0"/>
              <a:t> </a:t>
            </a:r>
          </a:p>
          <a:p>
            <a:r>
              <a:rPr lang="en-US" dirty="0" smtClean="0"/>
              <a:t>No deceit as the interrogation was real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study looks at the </a:t>
            </a:r>
            <a:r>
              <a:rPr lang="en-US" dirty="0" err="1" smtClean="0"/>
              <a:t>behaviours</a:t>
            </a:r>
            <a:r>
              <a:rPr lang="en-US" dirty="0" smtClean="0"/>
              <a:t> exhibited by people when they are lying</a:t>
            </a:r>
          </a:p>
          <a:p>
            <a:r>
              <a:rPr lang="en-US" dirty="0" smtClean="0"/>
              <a:t>Most previous experiments have involved artificial situations in which participants were told to lie, so this study looks at lying in a real life situation</a:t>
            </a:r>
          </a:p>
          <a:p>
            <a:r>
              <a:rPr lang="en-US" altLang="zh-CN" dirty="0" smtClean="0"/>
              <a:t>Videos of police interviews with criminal suspects were </a:t>
            </a:r>
            <a:r>
              <a:rPr lang="en-US" altLang="zh-CN" dirty="0" err="1" smtClean="0"/>
              <a:t>analysed</a:t>
            </a:r>
            <a:r>
              <a:rPr lang="en-US" altLang="zh-CN" dirty="0" smtClean="0"/>
              <a:t> to assess how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differed between lying and telling the truth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Vocabulary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High stakes: Consequences which will be very important for the participants</a:t>
            </a:r>
          </a:p>
          <a:p>
            <a:r>
              <a:rPr lang="en-US" altLang="zh-CN" dirty="0" smtClean="0"/>
              <a:t>Cognitive Load: The amount of processing which the working memory has to deal with</a:t>
            </a:r>
          </a:p>
          <a:p>
            <a:r>
              <a:rPr lang="en-US" altLang="zh-CN" dirty="0" smtClean="0"/>
              <a:t>Illustrators: Non-verbal movements of hands, body which add meaning to what is said</a:t>
            </a:r>
          </a:p>
          <a:p>
            <a:r>
              <a:rPr lang="en-US" altLang="zh-CN" dirty="0" smtClean="0"/>
              <a:t>Self-manipulations: Touching clothes, hair etc. with hands</a:t>
            </a:r>
          </a:p>
          <a:p>
            <a:r>
              <a:rPr lang="en-US" altLang="zh-CN" dirty="0" err="1" smtClean="0"/>
              <a:t>Microexpressions</a:t>
            </a:r>
            <a:r>
              <a:rPr lang="en-US" altLang="zh-CN" dirty="0" smtClean="0"/>
              <a:t>: Tiny movements of facial muscles which reveal emotions which someone is trying to cover up or control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Aim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replicate results from previous lab studies in real life setting; </a:t>
            </a:r>
            <a:endParaRPr lang="en-US" dirty="0" smtClean="0"/>
          </a:p>
          <a:p>
            <a:r>
              <a:rPr lang="en-US" dirty="0" smtClean="0"/>
              <a:t>To investigate lying in a high stakes setting;</a:t>
            </a:r>
          </a:p>
          <a:p>
            <a:r>
              <a:rPr lang="en-US" altLang="zh-CN" dirty="0" smtClean="0"/>
              <a:t>To identify whether there are systematic differences in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between lying and telling the truth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Variables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IV – Lying or telling the truth</a:t>
            </a:r>
          </a:p>
          <a:p>
            <a:r>
              <a:rPr lang="en-US" dirty="0" smtClean="0"/>
              <a:t>DV – 8 </a:t>
            </a:r>
            <a:r>
              <a:rPr lang="en-US" dirty="0" err="1" smtClean="0"/>
              <a:t>behavioural</a:t>
            </a:r>
            <a:r>
              <a:rPr lang="en-US" dirty="0" smtClean="0"/>
              <a:t> measures: </a:t>
            </a:r>
          </a:p>
          <a:p>
            <a:pPr lvl="1"/>
            <a:r>
              <a:rPr lang="en-US" dirty="0" smtClean="0"/>
              <a:t>Gaze aversion</a:t>
            </a:r>
          </a:p>
          <a:p>
            <a:pPr lvl="1"/>
            <a:r>
              <a:rPr lang="en-US" dirty="0" smtClean="0"/>
              <a:t>Blinking</a:t>
            </a:r>
          </a:p>
          <a:p>
            <a:pPr lvl="1"/>
            <a:r>
              <a:rPr lang="en-US" dirty="0" smtClean="0"/>
              <a:t>Hand/Arm Movements</a:t>
            </a:r>
          </a:p>
          <a:p>
            <a:pPr lvl="1"/>
            <a:r>
              <a:rPr lang="en-US" dirty="0" smtClean="0"/>
              <a:t>Pausing</a:t>
            </a:r>
          </a:p>
          <a:p>
            <a:pPr lvl="1"/>
            <a:r>
              <a:rPr lang="en-US" dirty="0" smtClean="0"/>
              <a:t>Speech disturbances</a:t>
            </a:r>
          </a:p>
          <a:p>
            <a:pPr lvl="1"/>
            <a:r>
              <a:rPr lang="en-US" dirty="0" smtClean="0"/>
              <a:t>Head movements</a:t>
            </a:r>
          </a:p>
          <a:p>
            <a:pPr lvl="1"/>
            <a:r>
              <a:rPr lang="en-US" dirty="0" smtClean="0"/>
              <a:t>Self manipulations *</a:t>
            </a:r>
          </a:p>
          <a:p>
            <a:pPr lvl="1"/>
            <a:r>
              <a:rPr lang="en-US" dirty="0" smtClean="0"/>
              <a:t>Illustrators* </a:t>
            </a:r>
          </a:p>
          <a:p>
            <a:r>
              <a:rPr lang="en-US" dirty="0" smtClean="0"/>
              <a:t>*Later included in hand/arm movements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Experimental Design and Sample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participant used for truth and lie = repeated measures</a:t>
            </a:r>
          </a:p>
          <a:p>
            <a:r>
              <a:rPr lang="en-US" dirty="0" smtClean="0"/>
              <a:t>Ex post facto experiment – the experimenter selected the </a:t>
            </a:r>
            <a:r>
              <a:rPr lang="en-US" dirty="0" err="1" smtClean="0"/>
              <a:t>behaviour</a:t>
            </a:r>
            <a:r>
              <a:rPr lang="en-US" dirty="0" smtClean="0"/>
              <a:t> from clips after it had happened</a:t>
            </a:r>
          </a:p>
          <a:p>
            <a:r>
              <a:rPr lang="en-US" dirty="0"/>
              <a:t>Small sample restricted by available interview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Non-random sample, with history </a:t>
            </a:r>
            <a:r>
              <a:rPr lang="en-US" dirty="0"/>
              <a:t>of criminal </a:t>
            </a:r>
            <a:r>
              <a:rPr lang="en-US" dirty="0" err="1" smtClean="0"/>
              <a:t>behaviour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Participants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 Kent (UK)County Police </a:t>
            </a:r>
            <a:r>
              <a:rPr lang="en-US" dirty="0" smtClean="0"/>
              <a:t>criminal suspects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13</a:t>
            </a:r>
            <a:r>
              <a:rPr lang="en-US" dirty="0"/>
              <a:t>♂, 3♀;  </a:t>
            </a:r>
            <a:endParaRPr lang="en-US" dirty="0" smtClean="0"/>
          </a:p>
          <a:p>
            <a:r>
              <a:rPr lang="en-US" dirty="0" smtClean="0"/>
              <a:t>15 </a:t>
            </a:r>
            <a:r>
              <a:rPr lang="en-US" dirty="0"/>
              <a:t>Caucasian, 1 Asian ; 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/>
              <a:t>Juveniles (3X13yrs, 1 X15yrs), 12 Adults (&lt;65yrs); </a:t>
            </a:r>
            <a:endParaRPr lang="en-US" dirty="0" smtClean="0"/>
          </a:p>
          <a:p>
            <a:r>
              <a:rPr lang="en-US" dirty="0" smtClean="0"/>
              <a:t>Convictions: 9 </a:t>
            </a:r>
            <a:r>
              <a:rPr lang="en-US" dirty="0"/>
              <a:t>thefts, 2 arson, 1 attempted rape, 4 murder 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Procedure – Video Clips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Video clips of police interviews were identified by police officers in which suspects both lied and also told the truth</a:t>
            </a:r>
          </a:p>
          <a:p>
            <a:r>
              <a:rPr lang="en-US" dirty="0" smtClean="0"/>
              <a:t>Eye witness and forensic evidence was obtained to ensure what was true and lies</a:t>
            </a:r>
          </a:p>
          <a:p>
            <a:r>
              <a:rPr lang="en-US" dirty="0" smtClean="0"/>
              <a:t>1 hour video of interviews obtained.  65 clips: 27 true, 38 lies. Clip length range 5.2 – 145.7s. </a:t>
            </a:r>
          </a:p>
          <a:p>
            <a:r>
              <a:rPr lang="en-US" dirty="0" smtClean="0"/>
              <a:t>Each participant 2-8 clips/1-3 true/1-5 lies/41.4 – 368.4s</a:t>
            </a:r>
          </a:p>
          <a:p>
            <a:r>
              <a:rPr lang="en-US" dirty="0" smtClean="0"/>
              <a:t>Level of stakes of truth/lie match for comparison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Procedure – Coding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video clips were coded independently by two observers </a:t>
            </a:r>
          </a:p>
          <a:p>
            <a:r>
              <a:rPr lang="en-US" dirty="0" smtClean="0"/>
              <a:t>One coded 100%, the other 36 clips = 55% to allow inter rater checking</a:t>
            </a:r>
          </a:p>
          <a:p>
            <a:r>
              <a:rPr lang="en-US" dirty="0" smtClean="0"/>
              <a:t>Observers were blind as to the content of clips or nature of the study</a:t>
            </a:r>
          </a:p>
          <a:p>
            <a:r>
              <a:rPr lang="en-US" dirty="0" smtClean="0"/>
              <a:t>8 </a:t>
            </a:r>
            <a:r>
              <a:rPr lang="en-US" dirty="0" err="1" smtClean="0"/>
              <a:t>behavioural</a:t>
            </a:r>
            <a:r>
              <a:rPr lang="en-US" dirty="0" smtClean="0"/>
              <a:t> measures were recorded for duration (pausing and gaze aversion) or frequency (the others)</a:t>
            </a:r>
          </a:p>
          <a:p>
            <a:r>
              <a:rPr lang="en-US" dirty="0" smtClean="0"/>
              <a:t>All measures converted to per minute rates except speech disturbances per 100 words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735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Mann, Vrij &amp; Bull – Suspects, Lies and Videotape</vt:lpstr>
      <vt:lpstr>Introduction</vt:lpstr>
      <vt:lpstr>Vocabulary</vt:lpstr>
      <vt:lpstr>Aim</vt:lpstr>
      <vt:lpstr>Variables</vt:lpstr>
      <vt:lpstr>Experimental Design and Sample</vt:lpstr>
      <vt:lpstr>Participants</vt:lpstr>
      <vt:lpstr>Procedure – Video Clips</vt:lpstr>
      <vt:lpstr>Procedure – Coding</vt:lpstr>
      <vt:lpstr>Validity - Ecological</vt:lpstr>
      <vt:lpstr>Results</vt:lpstr>
      <vt:lpstr>Validity - Other</vt:lpstr>
      <vt:lpstr>Reliability</vt:lpstr>
      <vt:lpstr>Ethics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Mann, Vrij &amp; Bull – Suspects, Lies and Videotape</dc:title>
  <dc:creator>user</dc:creator>
  <cp:lastModifiedBy>user</cp:lastModifiedBy>
  <cp:revision>34</cp:revision>
  <dcterms:created xsi:type="dcterms:W3CDTF">2014-07-20T07:02:20Z</dcterms:created>
  <dcterms:modified xsi:type="dcterms:W3CDTF">2014-07-20T13:06:55Z</dcterms:modified>
</cp:coreProperties>
</file>