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7" r:id="rId5"/>
    <p:sldId id="258" r:id="rId6"/>
    <p:sldId id="259" r:id="rId7"/>
    <p:sldId id="260" r:id="rId8"/>
    <p:sldId id="268" r:id="rId9"/>
    <p:sldId id="269" r:id="rId10"/>
    <p:sldId id="261" r:id="rId11"/>
    <p:sldId id="264" r:id="rId12"/>
    <p:sldId id="265" r:id="rId13"/>
    <p:sldId id="266" r:id="rId14"/>
    <p:sldId id="267"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014EC-C3C6-44DC-AFD3-8C75A72B77AD}" type="datetimeFigureOut">
              <a:rPr lang="zh-CN" altLang="en-US" smtClean="0"/>
              <a:pPr/>
              <a:t>2014-7-21</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F5079D-B0BE-4EB3-961D-02F813F9DF8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Loftus and </a:t>
            </a:r>
            <a:r>
              <a:rPr lang="en-US" altLang="zh-CN" dirty="0" err="1" smtClean="0"/>
              <a:t>Pickrell</a:t>
            </a:r>
            <a:r>
              <a:rPr lang="en-US" altLang="zh-CN" dirty="0" smtClean="0"/>
              <a:t> – Formation of False Memories</a:t>
            </a:r>
            <a:endParaRPr lang="zh-CN" altLang="en-US" dirty="0"/>
          </a:p>
        </p:txBody>
      </p:sp>
      <p:sp>
        <p:nvSpPr>
          <p:cNvPr id="3" name="Subtitle 2"/>
          <p:cNvSpPr>
            <a:spLocks noGrp="1"/>
          </p:cNvSpPr>
          <p:nvPr>
            <p:ph type="subTitle" idx="1"/>
          </p:nvPr>
        </p:nvSpPr>
        <p:spPr/>
        <p:txBody>
          <a:bodyPr/>
          <a:lstStyle/>
          <a:p>
            <a:r>
              <a:rPr lang="en-US" altLang="zh-CN" dirty="0" smtClean="0"/>
              <a:t>Study Summary by </a:t>
            </a:r>
            <a:r>
              <a:rPr lang="en-US" altLang="zh-CN" dirty="0" err="1" smtClean="0"/>
              <a:t>Mr</a:t>
            </a:r>
            <a:r>
              <a:rPr lang="en-US" altLang="zh-CN" dirty="0" smtClean="0"/>
              <a:t> Greenwood</a:t>
            </a:r>
          </a:p>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Results</a:t>
            </a:r>
            <a:endParaRPr lang="zh-CN" altLang="en-US" dirty="0"/>
          </a:p>
        </p:txBody>
      </p:sp>
      <p:sp>
        <p:nvSpPr>
          <p:cNvPr id="3" name="Content Placeholder 2"/>
          <p:cNvSpPr>
            <a:spLocks noGrp="1"/>
          </p:cNvSpPr>
          <p:nvPr>
            <p:ph idx="1"/>
          </p:nvPr>
        </p:nvSpPr>
        <p:spPr/>
        <p:txBody>
          <a:bodyPr>
            <a:normAutofit fontScale="85000" lnSpcReduction="20000"/>
          </a:bodyPr>
          <a:lstStyle/>
          <a:p>
            <a:r>
              <a:rPr lang="en-US" dirty="0" smtClean="0"/>
              <a:t>Recall – </a:t>
            </a:r>
          </a:p>
          <a:p>
            <a:pPr lvl="1"/>
            <a:r>
              <a:rPr lang="en-US" dirty="0" smtClean="0"/>
              <a:t>True events 49/72 = 68%</a:t>
            </a:r>
          </a:p>
          <a:p>
            <a:pPr lvl="1"/>
            <a:r>
              <a:rPr lang="en-US" dirty="0" smtClean="0"/>
              <a:t>False events 6(7)/24 = 25(29)%</a:t>
            </a:r>
          </a:p>
          <a:p>
            <a:r>
              <a:rPr lang="en-US" dirty="0" smtClean="0"/>
              <a:t>Word count - True 138.0, False 49.9</a:t>
            </a:r>
          </a:p>
          <a:p>
            <a:r>
              <a:rPr lang="en-US" dirty="0" smtClean="0"/>
              <a:t>Clarity - True 6.3 &amp; 6.3, False 2.8 &amp; 3.6 </a:t>
            </a:r>
          </a:p>
          <a:p>
            <a:r>
              <a:rPr lang="en-US" dirty="0" smtClean="0"/>
              <a:t>Confidence – Mean Ratings out of 5 </a:t>
            </a:r>
          </a:p>
          <a:p>
            <a:pPr lvl="1"/>
            <a:r>
              <a:rPr lang="en-US" dirty="0" smtClean="0"/>
              <a:t>1</a:t>
            </a:r>
            <a:r>
              <a:rPr lang="en-US" baseline="30000" dirty="0" smtClean="0"/>
              <a:t>st</a:t>
            </a:r>
            <a:r>
              <a:rPr lang="en-US" dirty="0" smtClean="0"/>
              <a:t> Interview T 2.7, F 1.8; </a:t>
            </a:r>
          </a:p>
          <a:p>
            <a:pPr lvl="1"/>
            <a:r>
              <a:rPr lang="en-US" dirty="0" smtClean="0"/>
              <a:t>2</a:t>
            </a:r>
            <a:r>
              <a:rPr lang="en-US" baseline="30000" dirty="0" smtClean="0"/>
              <a:t>nd</a:t>
            </a:r>
            <a:r>
              <a:rPr lang="en-US" dirty="0" smtClean="0"/>
              <a:t> Interview T 2.2, F 1.4</a:t>
            </a:r>
          </a:p>
          <a:p>
            <a:r>
              <a:rPr lang="en-US" dirty="0" smtClean="0"/>
              <a:t>Interview reports indicate that some of those who did remember the false memories with strength and found it difficult to accept that the event had not really happened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Ecological</a:t>
            </a:r>
            <a:endParaRPr lang="zh-CN" altLang="en-US" dirty="0"/>
          </a:p>
        </p:txBody>
      </p:sp>
      <p:sp>
        <p:nvSpPr>
          <p:cNvPr id="3" name="Content Placeholder 2"/>
          <p:cNvSpPr>
            <a:spLocks noGrp="1"/>
          </p:cNvSpPr>
          <p:nvPr>
            <p:ph idx="1"/>
          </p:nvPr>
        </p:nvSpPr>
        <p:spPr/>
        <p:txBody>
          <a:bodyPr>
            <a:normAutofit fontScale="92500" lnSpcReduction="10000"/>
          </a:bodyPr>
          <a:lstStyle/>
          <a:p>
            <a:r>
              <a:rPr lang="en-US" dirty="0" smtClean="0"/>
              <a:t>The deception meant that participants would not know that one memory was false, so the process of recall of both real and false memories should have been the same – so high ecological validity</a:t>
            </a:r>
          </a:p>
          <a:p>
            <a:r>
              <a:rPr lang="en-US" dirty="0" smtClean="0"/>
              <a:t>Original recall done at home.</a:t>
            </a:r>
          </a:p>
          <a:p>
            <a:r>
              <a:rPr lang="en-US" dirty="0" smtClean="0"/>
              <a:t>Use of true life details made false memory more plausible</a:t>
            </a:r>
          </a:p>
          <a:p>
            <a:r>
              <a:rPr lang="en-US" dirty="0" smtClean="0"/>
              <a:t>More ecologically valid than previous experiments in which recall of recently presented material is tested e.g. traffic accident footage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Validity - Other</a:t>
            </a:r>
            <a:endParaRPr lang="zh-CN" altLang="en-US" dirty="0"/>
          </a:p>
        </p:txBody>
      </p:sp>
      <p:sp>
        <p:nvSpPr>
          <p:cNvPr id="3" name="Content Placeholder 2"/>
          <p:cNvSpPr>
            <a:spLocks noGrp="1"/>
          </p:cNvSpPr>
          <p:nvPr>
            <p:ph idx="1"/>
          </p:nvPr>
        </p:nvSpPr>
        <p:spPr/>
        <p:txBody>
          <a:bodyPr>
            <a:normAutofit fontScale="92500"/>
          </a:bodyPr>
          <a:lstStyle/>
          <a:p>
            <a:r>
              <a:rPr lang="en-US" dirty="0" smtClean="0"/>
              <a:t>Self report ratings may suffer from bias</a:t>
            </a:r>
          </a:p>
          <a:p>
            <a:r>
              <a:rPr lang="en-US" dirty="0" smtClean="0"/>
              <a:t>Participants may have given higher ratings for clarity and confidence because the researchers were so insistent that details were </a:t>
            </a:r>
            <a:r>
              <a:rPr lang="en-US" dirty="0" smtClean="0"/>
              <a:t>important</a:t>
            </a:r>
          </a:p>
          <a:p>
            <a:r>
              <a:rPr lang="en-US" dirty="0" smtClean="0"/>
              <a:t>Accuracy of </a:t>
            </a:r>
            <a:r>
              <a:rPr lang="en-US" dirty="0" smtClean="0"/>
              <a:t>relative's real memories could not be verified </a:t>
            </a:r>
            <a:r>
              <a:rPr lang="en-US" dirty="0" smtClean="0"/>
              <a:t>which may </a:t>
            </a:r>
            <a:r>
              <a:rPr lang="en-US" dirty="0" smtClean="0"/>
              <a:t>have caused confusion</a:t>
            </a:r>
          </a:p>
          <a:p>
            <a:r>
              <a:rPr lang="en-US" dirty="0" smtClean="0"/>
              <a:t>Participants may have had a real life event similar to the false memory event causing confusion. </a:t>
            </a:r>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Reliability</a:t>
            </a:r>
            <a:endParaRPr lang="zh-CN" altLang="en-US" dirty="0"/>
          </a:p>
        </p:txBody>
      </p:sp>
      <p:sp>
        <p:nvSpPr>
          <p:cNvPr id="3" name="Content Placeholder 2"/>
          <p:cNvSpPr>
            <a:spLocks noGrp="1"/>
          </p:cNvSpPr>
          <p:nvPr>
            <p:ph idx="1"/>
          </p:nvPr>
        </p:nvSpPr>
        <p:spPr/>
        <p:txBody>
          <a:bodyPr>
            <a:normAutofit/>
          </a:bodyPr>
          <a:lstStyle/>
          <a:p>
            <a:r>
              <a:rPr lang="en-US" dirty="0" smtClean="0"/>
              <a:t>Interview conduct not controlled - some by phone, some face to face, different interviewers</a:t>
            </a:r>
          </a:p>
          <a:p>
            <a:r>
              <a:rPr lang="en-US" dirty="0" smtClean="0"/>
              <a:t>Details of story effectively controlled through use of same 5 components </a:t>
            </a:r>
            <a:endParaRPr lang="en-US" dirty="0" smtClean="0"/>
          </a:p>
          <a:p>
            <a:r>
              <a:rPr lang="en-US" dirty="0" smtClean="0"/>
              <a:t>Interviews conducted twice giving more data and a chance </a:t>
            </a:r>
            <a:r>
              <a:rPr lang="en-US" smtClean="0"/>
              <a:t>to check the results</a:t>
            </a: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Ethics</a:t>
            </a:r>
            <a:endParaRPr lang="zh-CN" altLang="en-US" dirty="0"/>
          </a:p>
        </p:txBody>
      </p:sp>
      <p:sp>
        <p:nvSpPr>
          <p:cNvPr id="3" name="Content Placeholder 2"/>
          <p:cNvSpPr>
            <a:spLocks noGrp="1"/>
          </p:cNvSpPr>
          <p:nvPr>
            <p:ph idx="1"/>
          </p:nvPr>
        </p:nvSpPr>
        <p:spPr/>
        <p:txBody>
          <a:bodyPr>
            <a:normAutofit fontScale="85000" lnSpcReduction="10000"/>
          </a:bodyPr>
          <a:lstStyle/>
          <a:p>
            <a:r>
              <a:rPr lang="en-US" dirty="0" smtClean="0"/>
              <a:t>Deception – . Some deception, but kept to a minimum. Participants were told the study was about ‘why people remember some things and not others’ but impossible without deception</a:t>
            </a:r>
          </a:p>
          <a:p>
            <a:r>
              <a:rPr lang="en-US" dirty="0" smtClean="0"/>
              <a:t>Full debriefing explained why deception was necessary</a:t>
            </a:r>
          </a:p>
          <a:p>
            <a:r>
              <a:rPr lang="en-US" dirty="0" smtClean="0"/>
              <a:t>Consent obtained but without full disclosure  </a:t>
            </a:r>
          </a:p>
          <a:p>
            <a:r>
              <a:rPr lang="en-US" dirty="0" smtClean="0"/>
              <a:t>Harm could be possible from unpleasant memories but debriefing at the end should remove this. </a:t>
            </a:r>
          </a:p>
          <a:p>
            <a:r>
              <a:rPr lang="en-US" dirty="0" smtClean="0"/>
              <a:t>Confidential. </a:t>
            </a:r>
          </a:p>
          <a:p>
            <a:r>
              <a:rPr lang="en-US" dirty="0" smtClean="0"/>
              <a:t>Withdrawal possible.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Introduction</a:t>
            </a:r>
            <a:endParaRPr lang="zh-CN" altLang="en-US" dirty="0"/>
          </a:p>
        </p:txBody>
      </p:sp>
      <p:sp>
        <p:nvSpPr>
          <p:cNvPr id="3" name="Content Placeholder 2"/>
          <p:cNvSpPr>
            <a:spLocks noGrp="1"/>
          </p:cNvSpPr>
          <p:nvPr>
            <p:ph idx="1"/>
          </p:nvPr>
        </p:nvSpPr>
        <p:spPr/>
        <p:txBody>
          <a:bodyPr>
            <a:normAutofit/>
          </a:bodyPr>
          <a:lstStyle/>
          <a:p>
            <a:r>
              <a:rPr lang="en-US" altLang="zh-CN" dirty="0" smtClean="0"/>
              <a:t>Loftus has conducted a lot of research into manipulating memories</a:t>
            </a:r>
          </a:p>
          <a:p>
            <a:r>
              <a:rPr lang="en-US" altLang="zh-CN" dirty="0" smtClean="0"/>
              <a:t>Based on the concept of reconstructed memory – details of not clearly remembered memories are filled in using available data</a:t>
            </a:r>
          </a:p>
          <a:p>
            <a:r>
              <a:rPr lang="en-US" altLang="zh-CN" dirty="0" smtClean="0"/>
              <a:t>This study attempts to create a false memory of being lost in a shopping mall when they were a child</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Vocabulary</a:t>
            </a:r>
            <a:endParaRPr lang="zh-CN" altLang="en-US" dirty="0"/>
          </a:p>
        </p:txBody>
      </p:sp>
      <p:sp>
        <p:nvSpPr>
          <p:cNvPr id="3" name="Content Placeholder 2"/>
          <p:cNvSpPr>
            <a:spLocks noGrp="1"/>
          </p:cNvSpPr>
          <p:nvPr>
            <p:ph idx="1"/>
          </p:nvPr>
        </p:nvSpPr>
        <p:spPr/>
        <p:txBody>
          <a:bodyPr>
            <a:normAutofit fontScale="77500" lnSpcReduction="20000"/>
          </a:bodyPr>
          <a:lstStyle/>
          <a:p>
            <a:r>
              <a:rPr lang="en-US" dirty="0" smtClean="0"/>
              <a:t>False memory: A memory of an event which did not take place</a:t>
            </a:r>
          </a:p>
          <a:p>
            <a:r>
              <a:rPr lang="en-US" dirty="0" smtClean="0"/>
              <a:t>Suggestion: A process</a:t>
            </a:r>
            <a:r>
              <a:rPr lang="zh-CN" altLang="en-US" dirty="0" smtClean="0"/>
              <a:t> </a:t>
            </a:r>
            <a:r>
              <a:rPr lang="en-US" altLang="zh-CN" dirty="0" smtClean="0"/>
              <a:t>by which thoughts and memories are manipulated by presentation of additional </a:t>
            </a:r>
            <a:r>
              <a:rPr lang="en-US" altLang="zh-CN" dirty="0" smtClean="0"/>
              <a:t>information</a:t>
            </a:r>
          </a:p>
          <a:p>
            <a:r>
              <a:rPr lang="en-US" altLang="zh-CN" dirty="0" smtClean="0"/>
              <a:t>Interference: A cognitive process in which one memory effects the content or recall ability of another memory</a:t>
            </a:r>
          </a:p>
          <a:p>
            <a:r>
              <a:rPr lang="en-US" altLang="zh-CN" dirty="0" smtClean="0"/>
              <a:t>Retroactive Interference: New memories affect content or rec</a:t>
            </a:r>
            <a:r>
              <a:rPr lang="en-US" altLang="zh-CN" dirty="0" smtClean="0"/>
              <a:t>all of existing memories</a:t>
            </a:r>
          </a:p>
          <a:p>
            <a:r>
              <a:rPr lang="en-US" altLang="zh-CN" dirty="0" smtClean="0"/>
              <a:t>Proactive Interference: Existing memories or schemata affect new memories</a:t>
            </a:r>
          </a:p>
          <a:p>
            <a:r>
              <a:rPr lang="en-US" altLang="zh-CN" dirty="0" smtClean="0"/>
              <a:t>Reconstructive Memory: A theory of memory which suggests that many of the memories we recall are reconstructed from suggestions and existing ideas</a:t>
            </a:r>
            <a:endParaRPr lang="en-US" altLang="zh-CN"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Aim</a:t>
            </a:r>
            <a:endParaRPr lang="zh-CN" altLang="en-US" dirty="0"/>
          </a:p>
        </p:txBody>
      </p:sp>
      <p:sp>
        <p:nvSpPr>
          <p:cNvPr id="3" name="Content Placeholder 2"/>
          <p:cNvSpPr>
            <a:spLocks noGrp="1"/>
          </p:cNvSpPr>
          <p:nvPr>
            <p:ph idx="1"/>
          </p:nvPr>
        </p:nvSpPr>
        <p:spPr/>
        <p:txBody>
          <a:bodyPr/>
          <a:lstStyle/>
          <a:p>
            <a:r>
              <a:rPr lang="en-US" dirty="0" smtClean="0"/>
              <a:t>To test whether it is possible to create deliberately false memories of childhood events which never took place</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Variables</a:t>
            </a:r>
            <a:endParaRPr lang="zh-CN" altLang="en-US" dirty="0"/>
          </a:p>
        </p:txBody>
      </p:sp>
      <p:sp>
        <p:nvSpPr>
          <p:cNvPr id="3" name="Content Placeholder 2"/>
          <p:cNvSpPr>
            <a:spLocks noGrp="1"/>
          </p:cNvSpPr>
          <p:nvPr>
            <p:ph idx="1"/>
          </p:nvPr>
        </p:nvSpPr>
        <p:spPr/>
        <p:txBody>
          <a:bodyPr>
            <a:normAutofit/>
          </a:bodyPr>
          <a:lstStyle/>
          <a:p>
            <a:r>
              <a:rPr lang="en-US" dirty="0" smtClean="0"/>
              <a:t>IV: False </a:t>
            </a:r>
            <a:r>
              <a:rPr lang="en-US" dirty="0" err="1" smtClean="0"/>
              <a:t>vs</a:t>
            </a:r>
            <a:r>
              <a:rPr lang="en-US" dirty="0" smtClean="0"/>
              <a:t> True Memory </a:t>
            </a:r>
          </a:p>
          <a:p>
            <a:r>
              <a:rPr lang="en-US" dirty="0" smtClean="0"/>
              <a:t>DV: 4 measures of recall</a:t>
            </a:r>
          </a:p>
          <a:p>
            <a:pPr lvl="1"/>
            <a:r>
              <a:rPr lang="en-US" dirty="0" smtClean="0"/>
              <a:t>Any memory of event recalled Y/N</a:t>
            </a:r>
          </a:p>
          <a:p>
            <a:pPr lvl="1"/>
            <a:r>
              <a:rPr lang="en-US" dirty="0" smtClean="0"/>
              <a:t>Clarity of event rated on a scale from 1-10</a:t>
            </a:r>
          </a:p>
          <a:p>
            <a:pPr lvl="1"/>
            <a:r>
              <a:rPr lang="en-US" dirty="0" smtClean="0"/>
              <a:t>Confidence of memory on a scale from 1-5</a:t>
            </a:r>
          </a:p>
          <a:p>
            <a:pPr lvl="1"/>
            <a:r>
              <a:rPr lang="en-US" dirty="0" smtClean="0"/>
              <a:t>Word count of written account of recalled events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Participants</a:t>
            </a:r>
            <a:endParaRPr lang="zh-CN" altLang="en-US" dirty="0"/>
          </a:p>
        </p:txBody>
      </p:sp>
      <p:sp>
        <p:nvSpPr>
          <p:cNvPr id="3" name="Content Placeholder 2"/>
          <p:cNvSpPr>
            <a:spLocks noGrp="1"/>
          </p:cNvSpPr>
          <p:nvPr>
            <p:ph idx="1"/>
          </p:nvPr>
        </p:nvSpPr>
        <p:spPr/>
        <p:txBody>
          <a:bodyPr/>
          <a:lstStyle/>
          <a:p>
            <a:r>
              <a:rPr lang="en-US" dirty="0" smtClean="0"/>
              <a:t>24 people</a:t>
            </a:r>
          </a:p>
          <a:p>
            <a:r>
              <a:rPr lang="en-US" dirty="0" smtClean="0"/>
              <a:t>3♂, 21♀</a:t>
            </a:r>
          </a:p>
          <a:p>
            <a:r>
              <a:rPr lang="en-US" dirty="0" smtClean="0"/>
              <a:t>Aged 18 - 53 years</a:t>
            </a:r>
          </a:p>
          <a:p>
            <a:r>
              <a:rPr lang="en-US" dirty="0" smtClean="0"/>
              <a:t>Each participant paired with older relative: parent/child - older/younger siblings </a:t>
            </a:r>
          </a:p>
          <a:p>
            <a:r>
              <a:rPr lang="en-US" dirty="0" smtClean="0"/>
              <a:t>Recruited by students from University of Washington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Experimental Design and Sample</a:t>
            </a:r>
            <a:endParaRPr lang="zh-CN" altLang="en-US" dirty="0"/>
          </a:p>
        </p:txBody>
      </p:sp>
      <p:sp>
        <p:nvSpPr>
          <p:cNvPr id="3" name="Content Placeholder 2"/>
          <p:cNvSpPr>
            <a:spLocks noGrp="1"/>
          </p:cNvSpPr>
          <p:nvPr>
            <p:ph idx="1"/>
          </p:nvPr>
        </p:nvSpPr>
        <p:spPr/>
        <p:txBody>
          <a:bodyPr>
            <a:normAutofit fontScale="92500" lnSpcReduction="20000"/>
          </a:bodyPr>
          <a:lstStyle/>
          <a:p>
            <a:r>
              <a:rPr lang="en-US" dirty="0" smtClean="0"/>
              <a:t>Repeated measures design</a:t>
            </a:r>
          </a:p>
          <a:p>
            <a:r>
              <a:rPr lang="en-US" dirty="0" smtClean="0"/>
              <a:t>Each participant was tested for true and false memories</a:t>
            </a:r>
          </a:p>
          <a:p>
            <a:r>
              <a:rPr lang="en-US" dirty="0" smtClean="0"/>
              <a:t>Opportunity sample – non-random – maybe unrepresentative – middle class etc.</a:t>
            </a:r>
          </a:p>
          <a:p>
            <a:r>
              <a:rPr lang="en-US" dirty="0" smtClean="0"/>
              <a:t>Friends of university students, may know something about psychology – demand characteristics</a:t>
            </a:r>
          </a:p>
          <a:p>
            <a:r>
              <a:rPr lang="en-US" dirty="0" smtClean="0"/>
              <a:t>Gender bias</a:t>
            </a:r>
          </a:p>
          <a:p>
            <a:r>
              <a:rPr lang="en-US" dirty="0" smtClean="0"/>
              <a:t>No efforts made to eliminate order effects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Procedure - Booklet</a:t>
            </a:r>
            <a:endParaRPr lang="zh-CN" altLang="en-US" dirty="0"/>
          </a:p>
        </p:txBody>
      </p:sp>
      <p:sp>
        <p:nvSpPr>
          <p:cNvPr id="3" name="Content Placeholder 2"/>
          <p:cNvSpPr>
            <a:spLocks noGrp="1"/>
          </p:cNvSpPr>
          <p:nvPr>
            <p:ph idx="1"/>
          </p:nvPr>
        </p:nvSpPr>
        <p:spPr/>
        <p:txBody>
          <a:bodyPr>
            <a:normAutofit fontScale="70000" lnSpcReduction="20000"/>
          </a:bodyPr>
          <a:lstStyle/>
          <a:p>
            <a:r>
              <a:rPr lang="en-US" dirty="0" smtClean="0"/>
              <a:t>Participants were sent a 5 page booklet by post containing 4 short stories.</a:t>
            </a:r>
          </a:p>
          <a:p>
            <a:r>
              <a:rPr lang="en-US" dirty="0" smtClean="0"/>
              <a:t>3 based on information about the participant’s childhood provided by relative , who also provided information for the false memory (likely shopping place at age 5, family members who would go shopping, shops that would interest the participant, verify did not happen in reality)</a:t>
            </a:r>
          </a:p>
          <a:p>
            <a:r>
              <a:rPr lang="en-US" dirty="0" smtClean="0"/>
              <a:t>1 false memory about being lost in a mall:</a:t>
            </a:r>
          </a:p>
          <a:p>
            <a:pPr lvl="1"/>
            <a:r>
              <a:rPr lang="en-US" dirty="0" smtClean="0"/>
              <a:t>Lost for an extended period</a:t>
            </a:r>
          </a:p>
          <a:p>
            <a:pPr lvl="1"/>
            <a:r>
              <a:rPr lang="en-US" dirty="0" smtClean="0"/>
              <a:t>Crying</a:t>
            </a:r>
          </a:p>
          <a:p>
            <a:pPr lvl="1"/>
            <a:r>
              <a:rPr lang="en-US" dirty="0" smtClean="0"/>
              <a:t>In a shopping mall or department store at age 5</a:t>
            </a:r>
          </a:p>
          <a:p>
            <a:pPr lvl="1"/>
            <a:r>
              <a:rPr lang="en-US" dirty="0" smtClean="0"/>
              <a:t>Found by an older woman</a:t>
            </a:r>
          </a:p>
          <a:p>
            <a:pPr lvl="1"/>
            <a:r>
              <a:rPr lang="en-US" dirty="0" smtClean="0"/>
              <a:t>Reunited with family</a:t>
            </a:r>
          </a:p>
          <a:p>
            <a:r>
              <a:rPr lang="en-US" dirty="0" smtClean="0"/>
              <a:t>Participants wrote about each memory as much as they could remember in the booklet and sent it back</a:t>
            </a:r>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Procedure - Interviews</a:t>
            </a:r>
            <a:endParaRPr lang="zh-CN" altLang="en-US" dirty="0"/>
          </a:p>
        </p:txBody>
      </p:sp>
      <p:sp>
        <p:nvSpPr>
          <p:cNvPr id="3" name="Content Placeholder 2"/>
          <p:cNvSpPr>
            <a:spLocks noGrp="1"/>
          </p:cNvSpPr>
          <p:nvPr>
            <p:ph idx="1"/>
          </p:nvPr>
        </p:nvSpPr>
        <p:spPr/>
        <p:txBody>
          <a:bodyPr>
            <a:normAutofit fontScale="77500" lnSpcReduction="20000"/>
          </a:bodyPr>
          <a:lstStyle/>
          <a:p>
            <a:r>
              <a:rPr lang="en-US" dirty="0" smtClean="0"/>
              <a:t>Participants were subsequently interviewed twice more, 1-2 weeks after receipt of booklet and 1-2 weeks after that</a:t>
            </a:r>
          </a:p>
          <a:p>
            <a:r>
              <a:rPr lang="en-US" dirty="0" smtClean="0"/>
              <a:t>Participants were asked about each memory, using parts of booklet paragraph as cues for recall</a:t>
            </a:r>
          </a:p>
          <a:p>
            <a:r>
              <a:rPr lang="en-US" dirty="0" smtClean="0"/>
              <a:t>Participants were pressed to recall as much as they could , and told that researchers wanted to examine how much detail they could recall</a:t>
            </a:r>
          </a:p>
          <a:p>
            <a:r>
              <a:rPr lang="en-US" dirty="0" smtClean="0"/>
              <a:t>Participants were asked to rate the clarity of their memory on a scale of 1 (not clear) – 10 (extremely clear)</a:t>
            </a:r>
          </a:p>
          <a:p>
            <a:r>
              <a:rPr lang="en-US" dirty="0" smtClean="0"/>
              <a:t>Participants were asked to rate the confidence that they could recall more on a scale of 1 (not confident) – 5 (extremely confident)</a:t>
            </a:r>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862</Words>
  <Application>Microsoft Office PowerPoint</Application>
  <PresentationFormat>On-screen Show (4:3)</PresentationFormat>
  <Paragraphs>82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Loftus and Pickrell – Formation of False Memories</vt:lpstr>
      <vt:lpstr>Introduction</vt:lpstr>
      <vt:lpstr>Vocabulary</vt:lpstr>
      <vt:lpstr>Aim</vt:lpstr>
      <vt:lpstr>Variables</vt:lpstr>
      <vt:lpstr>Participants</vt:lpstr>
      <vt:lpstr>Experimental Design and Sample</vt:lpstr>
      <vt:lpstr>Procedure - Booklet</vt:lpstr>
      <vt:lpstr>Procedure - Interviews</vt:lpstr>
      <vt:lpstr>Results</vt:lpstr>
      <vt:lpstr>Validity - Ecological</vt:lpstr>
      <vt:lpstr>Validity - Other</vt:lpstr>
      <vt:lpstr>Reliability</vt:lpstr>
      <vt:lpstr>Ethics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Mann, Vrij &amp; Bull – Suspects, Lies and Videotape</dc:title>
  <dc:creator>user</dc:creator>
  <cp:lastModifiedBy>user</cp:lastModifiedBy>
  <cp:revision>62</cp:revision>
  <dcterms:created xsi:type="dcterms:W3CDTF">2014-07-20T07:02:20Z</dcterms:created>
  <dcterms:modified xsi:type="dcterms:W3CDTF">2014-07-21T07:54:12Z</dcterms:modified>
</cp:coreProperties>
</file>