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57" r:id="rId5"/>
    <p:sldId id="258" r:id="rId6"/>
    <p:sldId id="259" r:id="rId7"/>
    <p:sldId id="260" r:id="rId8"/>
    <p:sldId id="268" r:id="rId9"/>
    <p:sldId id="269" r:id="rId10"/>
    <p:sldId id="270" r:id="rId11"/>
    <p:sldId id="261" r:id="rId12"/>
    <p:sldId id="271" r:id="rId13"/>
    <p:sldId id="272" r:id="rId14"/>
    <p:sldId id="264" r:id="rId15"/>
    <p:sldId id="265" r:id="rId16"/>
    <p:sldId id="266" r:id="rId17"/>
    <p:sldId id="267" r:id="rId1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ltLang="zh-CN" smtClean="0"/>
              <a:t>Click to edit Master title style</a:t>
            </a:r>
            <a:endParaRPr lang="zh-CN"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smtClean="0"/>
              <a:t>Click to edit Master subtitle style</a:t>
            </a:r>
            <a:endParaRPr lang="zh-CN" altLang="en-US"/>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smtClean="0"/>
              <a:t>Click to edit Master text styles</a:t>
            </a:r>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Date Placeholder 4"/>
          <p:cNvSpPr>
            <a:spLocks noGrp="1"/>
          </p:cNvSpPr>
          <p:nvPr>
            <p:ph type="dt" sz="half" idx="10"/>
          </p:nvPr>
        </p:nvSpPr>
        <p:spPr/>
        <p:txBody>
          <a:bodyPr/>
          <a:lstStyle/>
          <a:p>
            <a:fld id="{3C4014EC-C3C6-44DC-AFD3-8C75A72B77AD}" type="datetimeFigureOut">
              <a:rPr lang="zh-CN" altLang="en-US" smtClean="0"/>
              <a:pPr/>
              <a:t>2014-7-25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7" name="Date Placeholder 6"/>
          <p:cNvSpPr>
            <a:spLocks noGrp="1"/>
          </p:cNvSpPr>
          <p:nvPr>
            <p:ph type="dt" sz="half" idx="10"/>
          </p:nvPr>
        </p:nvSpPr>
        <p:spPr/>
        <p:txBody>
          <a:bodyPr/>
          <a:lstStyle/>
          <a:p>
            <a:fld id="{3C4014EC-C3C6-44DC-AFD3-8C75A72B77AD}" type="datetimeFigureOut">
              <a:rPr lang="zh-CN" altLang="en-US" smtClean="0"/>
              <a:pPr/>
              <a:t>2014-7-25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Date Placeholder 2"/>
          <p:cNvSpPr>
            <a:spLocks noGrp="1"/>
          </p:cNvSpPr>
          <p:nvPr>
            <p:ph type="dt" sz="half" idx="10"/>
          </p:nvPr>
        </p:nvSpPr>
        <p:spPr/>
        <p:txBody>
          <a:bodyPr/>
          <a:lstStyle/>
          <a:p>
            <a:fld id="{3C4014EC-C3C6-44DC-AFD3-8C75A72B77AD}" type="datetimeFigureOut">
              <a:rPr lang="zh-CN" altLang="en-US" smtClean="0"/>
              <a:pPr/>
              <a:t>2014-7-25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4014EC-C3C6-44DC-AFD3-8C75A72B77AD}" type="datetimeFigureOut">
              <a:rPr lang="zh-CN" altLang="en-US" smtClean="0"/>
              <a:pPr/>
              <a:t>2014-7-25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zh-CN" smtClean="0"/>
              <a:t>Click to edit Master title style</a:t>
            </a:r>
            <a:endParaRPr lang="zh-CN"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4"/>
          <p:cNvSpPr>
            <a:spLocks noGrp="1"/>
          </p:cNvSpPr>
          <p:nvPr>
            <p:ph type="dt" sz="half" idx="10"/>
          </p:nvPr>
        </p:nvSpPr>
        <p:spPr/>
        <p:txBody>
          <a:bodyPr/>
          <a:lstStyle/>
          <a:p>
            <a:fld id="{3C4014EC-C3C6-44DC-AFD3-8C75A72B77AD}" type="datetimeFigureOut">
              <a:rPr lang="zh-CN" altLang="en-US" smtClean="0"/>
              <a:pPr/>
              <a:t>2014-7-25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zh-CN" smtClean="0"/>
              <a:t>Click to edit Master title style</a:t>
            </a:r>
            <a:endParaRPr lang="zh-CN" alt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4"/>
          <p:cNvSpPr>
            <a:spLocks noGrp="1"/>
          </p:cNvSpPr>
          <p:nvPr>
            <p:ph type="dt" sz="half" idx="10"/>
          </p:nvPr>
        </p:nvSpPr>
        <p:spPr/>
        <p:txBody>
          <a:bodyPr/>
          <a:lstStyle/>
          <a:p>
            <a:fld id="{3C4014EC-C3C6-44DC-AFD3-8C75A72B77AD}" type="datetimeFigureOut">
              <a:rPr lang="zh-CN" altLang="en-US" smtClean="0"/>
              <a:pPr/>
              <a:t>2014-7-25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ltLang="zh-CN" smtClean="0"/>
              <a:t>Click to edit Master title style</a:t>
            </a:r>
            <a:endParaRPr lang="zh-CN" alt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4014EC-C3C6-44DC-AFD3-8C75A72B77AD}" type="datetimeFigureOut">
              <a:rPr lang="zh-CN" altLang="en-US" smtClean="0"/>
              <a:pPr/>
              <a:t>2014-7-25</a:t>
            </a:fld>
            <a:endParaRPr lang="zh-CN"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F5079D-B0BE-4EB3-961D-02F813F9DF8E}"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zh-CN" dirty="0" err="1" smtClean="0"/>
              <a:t>Rosenhan</a:t>
            </a:r>
            <a:r>
              <a:rPr lang="en-US" altLang="zh-CN" dirty="0" smtClean="0"/>
              <a:t> – Being Sane in Insane Places</a:t>
            </a:r>
            <a:endParaRPr lang="zh-CN" altLang="en-US" dirty="0"/>
          </a:p>
        </p:txBody>
      </p:sp>
      <p:sp>
        <p:nvSpPr>
          <p:cNvPr id="3" name="Subtitle 2"/>
          <p:cNvSpPr>
            <a:spLocks noGrp="1"/>
          </p:cNvSpPr>
          <p:nvPr>
            <p:ph type="subTitle" idx="1"/>
          </p:nvPr>
        </p:nvSpPr>
        <p:spPr/>
        <p:txBody>
          <a:bodyPr/>
          <a:lstStyle/>
          <a:p>
            <a:r>
              <a:rPr lang="en-US" altLang="zh-CN" dirty="0" smtClean="0"/>
              <a:t>Study Summary by </a:t>
            </a:r>
            <a:r>
              <a:rPr lang="en-US" altLang="zh-CN" dirty="0" err="1" smtClean="0"/>
              <a:t>Mr</a:t>
            </a:r>
            <a:r>
              <a:rPr lang="en-US" altLang="zh-CN" dirty="0" smtClean="0"/>
              <a:t> Greenwood</a:t>
            </a:r>
          </a:p>
          <a:p>
            <a:endParaRPr lang="zh-CN"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5804" y="-142900"/>
            <a:ext cx="8229600" cy="1143000"/>
          </a:xfrm>
        </p:spPr>
        <p:txBody>
          <a:bodyPr/>
          <a:lstStyle/>
          <a:p>
            <a:r>
              <a:rPr lang="en-US" altLang="zh-CN" dirty="0" smtClean="0"/>
              <a:t>Procedure – Secondary Study</a:t>
            </a:r>
            <a:endParaRPr lang="zh-CN" altLang="en-US" dirty="0"/>
          </a:p>
        </p:txBody>
      </p:sp>
      <p:sp>
        <p:nvSpPr>
          <p:cNvPr id="3" name="Content Placeholder 2"/>
          <p:cNvSpPr>
            <a:spLocks noGrp="1"/>
          </p:cNvSpPr>
          <p:nvPr>
            <p:ph idx="1"/>
          </p:nvPr>
        </p:nvSpPr>
        <p:spPr>
          <a:xfrm>
            <a:off x="214282" y="1071546"/>
            <a:ext cx="8643998" cy="5429288"/>
          </a:xfrm>
        </p:spPr>
        <p:txBody>
          <a:bodyPr>
            <a:normAutofit/>
          </a:bodyPr>
          <a:lstStyle/>
          <a:p>
            <a:r>
              <a:rPr lang="en-US" dirty="0" smtClean="0"/>
              <a:t>In the secondary study, the staff of a teaching and research hospital, which was aware of the first study, was falsely informed that during the next three months one or more pseudo patients would attempt to be admitted into their hospital. </a:t>
            </a:r>
          </a:p>
          <a:p>
            <a:r>
              <a:rPr lang="en-US" dirty="0" smtClean="0"/>
              <a:t>Staff members were asked to rate on a 10-point scale each new patient as to the likelihood of them being a pseudo patient.</a:t>
            </a:r>
            <a:endParaRPr lang="zh-CN" alt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42900"/>
            <a:ext cx="8229600" cy="1143000"/>
          </a:xfrm>
        </p:spPr>
        <p:txBody>
          <a:bodyPr/>
          <a:lstStyle/>
          <a:p>
            <a:r>
              <a:rPr lang="en-US" altLang="zh-CN" dirty="0" smtClean="0"/>
              <a:t>Results – Qualitative Data</a:t>
            </a:r>
            <a:endParaRPr lang="zh-CN" altLang="en-US" dirty="0"/>
          </a:p>
        </p:txBody>
      </p:sp>
      <p:sp>
        <p:nvSpPr>
          <p:cNvPr id="3" name="Content Placeholder 2"/>
          <p:cNvSpPr>
            <a:spLocks noGrp="1"/>
          </p:cNvSpPr>
          <p:nvPr>
            <p:ph idx="1"/>
          </p:nvPr>
        </p:nvSpPr>
        <p:spPr>
          <a:xfrm>
            <a:off x="142844" y="928670"/>
            <a:ext cx="8786874" cy="5072098"/>
          </a:xfrm>
        </p:spPr>
        <p:txBody>
          <a:bodyPr>
            <a:normAutofit fontScale="70000" lnSpcReduction="20000"/>
          </a:bodyPr>
          <a:lstStyle/>
          <a:p>
            <a:r>
              <a:rPr lang="en-US" dirty="0" smtClean="0"/>
              <a:t>None of the pseudo patients was detected and all but one were admitted with a diagnosis of schizophrenia and were eventually discharged with a diagnosis of '</a:t>
            </a:r>
            <a:r>
              <a:rPr lang="en-US" i="1" dirty="0" smtClean="0"/>
              <a:t>schizophrenia in remission</a:t>
            </a:r>
            <a:r>
              <a:rPr lang="en-US" dirty="0" smtClean="0"/>
              <a:t>' This diagnosis was made without one clear symptom of this disorder. </a:t>
            </a:r>
          </a:p>
          <a:p>
            <a:r>
              <a:rPr lang="en-US" dirty="0" smtClean="0"/>
              <a:t>They remained in hospital for 7 to 52 days (average 19 days), Visitors to the pseudo patients observed ‘no serious </a:t>
            </a:r>
            <a:r>
              <a:rPr lang="en-US" dirty="0" err="1" smtClean="0"/>
              <a:t>behavioural</a:t>
            </a:r>
            <a:r>
              <a:rPr lang="en-US" dirty="0" smtClean="0"/>
              <a:t> consequences'. </a:t>
            </a:r>
          </a:p>
          <a:p>
            <a:r>
              <a:rPr lang="en-US" dirty="0" smtClean="0"/>
              <a:t>Although they were not detected by the staff, many of the other patients suspected their sanity (35 out of the 118 patients voiced their suspicions).</a:t>
            </a:r>
          </a:p>
          <a:p>
            <a:r>
              <a:rPr lang="en-US" dirty="0" smtClean="0"/>
              <a:t>In four of the hospitals the pseudo patients carried out an observation of </a:t>
            </a:r>
            <a:r>
              <a:rPr lang="en-US" dirty="0" err="1" smtClean="0"/>
              <a:t>behaviour</a:t>
            </a:r>
            <a:r>
              <a:rPr lang="en-US" dirty="0" smtClean="0"/>
              <a:t> of staff towards patients that illustrate the experience of being </a:t>
            </a:r>
            <a:r>
              <a:rPr lang="en-US" dirty="0" err="1" smtClean="0"/>
              <a:t>hospitalised</a:t>
            </a:r>
            <a:r>
              <a:rPr lang="en-US" dirty="0" smtClean="0"/>
              <a:t> on a psychiatric ward. The results were compared with a university study. In the university study, nearly all the requests were</a:t>
            </a:r>
            <a:r>
              <a:rPr lang="zh-CN" altLang="en-US" dirty="0" smtClean="0"/>
              <a:t> </a:t>
            </a:r>
            <a:r>
              <a:rPr lang="en-US" dirty="0" smtClean="0"/>
              <a:t>acknowledged and responded to unlike the psychiatric hospital where the pseudo patients were treated as if they were </a:t>
            </a:r>
            <a:r>
              <a:rPr lang="en-US" i="1" dirty="0" smtClean="0"/>
              <a:t>invisible</a:t>
            </a:r>
            <a:r>
              <a:rPr lang="en-US" dirty="0" smtClean="0"/>
              <a:t>.</a:t>
            </a:r>
            <a:endParaRPr lang="zh-CN" altLang="en-US" dirty="0" smtClean="0"/>
          </a:p>
          <a:p>
            <a:endParaRPr lang="en-US" dirty="0" smtClean="0"/>
          </a:p>
        </p:txBody>
      </p:sp>
      <p:pic>
        <p:nvPicPr>
          <p:cNvPr id="1027" name="Picture 3"/>
          <p:cNvPicPr>
            <a:picLocks noChangeAspect="1" noChangeArrowheads="1"/>
          </p:cNvPicPr>
          <p:nvPr/>
        </p:nvPicPr>
        <p:blipFill>
          <a:blip r:embed="rId3"/>
          <a:srcRect/>
          <a:stretch>
            <a:fillRect/>
          </a:stretch>
        </p:blipFill>
        <p:spPr bwMode="auto">
          <a:xfrm>
            <a:off x="857224" y="5367711"/>
            <a:ext cx="6843724" cy="1347437"/>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42900"/>
            <a:ext cx="8229600" cy="1143000"/>
          </a:xfrm>
        </p:spPr>
        <p:txBody>
          <a:bodyPr/>
          <a:lstStyle/>
          <a:p>
            <a:r>
              <a:rPr lang="en-US" altLang="zh-CN" dirty="0" smtClean="0"/>
              <a:t>Results – Observations</a:t>
            </a:r>
            <a:endParaRPr lang="zh-CN" altLang="en-US" dirty="0"/>
          </a:p>
        </p:txBody>
      </p:sp>
      <p:sp>
        <p:nvSpPr>
          <p:cNvPr id="3" name="Content Placeholder 2"/>
          <p:cNvSpPr>
            <a:spLocks noGrp="1"/>
          </p:cNvSpPr>
          <p:nvPr>
            <p:ph idx="1"/>
          </p:nvPr>
        </p:nvSpPr>
        <p:spPr>
          <a:xfrm>
            <a:off x="457200" y="857232"/>
            <a:ext cx="8229600" cy="5857892"/>
          </a:xfrm>
        </p:spPr>
        <p:txBody>
          <a:bodyPr>
            <a:normAutofit fontScale="77500" lnSpcReduction="20000"/>
          </a:bodyPr>
          <a:lstStyle/>
          <a:p>
            <a:r>
              <a:rPr lang="en-US" dirty="0" smtClean="0"/>
              <a:t>All of the pseudo patients disliked the experience and wished to be discharged immediately.</a:t>
            </a:r>
            <a:endParaRPr lang="zh-CN" altLang="en-US" dirty="0" smtClean="0"/>
          </a:p>
          <a:p>
            <a:r>
              <a:rPr lang="en-US" dirty="0" smtClean="0"/>
              <a:t>The pseudo patients’ normal </a:t>
            </a:r>
            <a:r>
              <a:rPr lang="en-US" dirty="0" err="1" smtClean="0"/>
              <a:t>behaviours</a:t>
            </a:r>
            <a:r>
              <a:rPr lang="en-US" dirty="0" smtClean="0"/>
              <a:t> were often seen as aspects of their supposed illness. For example, nursing records for three of the pseudo patients showed that their writing was seen as an aspect of their pathological </a:t>
            </a:r>
            <a:r>
              <a:rPr lang="en-US" dirty="0" err="1" smtClean="0"/>
              <a:t>behaviour</a:t>
            </a:r>
            <a:r>
              <a:rPr lang="en-US" dirty="0" smtClean="0"/>
              <a:t>. 'Patient engages in writing </a:t>
            </a:r>
            <a:r>
              <a:rPr lang="en-US" dirty="0" err="1" smtClean="0"/>
              <a:t>behaviour</a:t>
            </a:r>
            <a:r>
              <a:rPr lang="en-US" dirty="0" smtClean="0"/>
              <a:t>'. </a:t>
            </a:r>
          </a:p>
          <a:p>
            <a:r>
              <a:rPr lang="en-US" dirty="0" smtClean="0"/>
              <a:t>Another example of where </a:t>
            </a:r>
            <a:r>
              <a:rPr lang="en-US" dirty="0" err="1" smtClean="0"/>
              <a:t>behaviour</a:t>
            </a:r>
            <a:r>
              <a:rPr lang="en-US" dirty="0" smtClean="0"/>
              <a:t> was misinterpreted by staff as stemming from within the patient, rather than the environment, was when a psychiatrist pointed to a group of patients waiting outside the cafeteria half an hour before lunchtime to a group of registrars (trainee psychiatrists) </a:t>
            </a:r>
          </a:p>
          <a:p>
            <a:r>
              <a:rPr lang="en-US" dirty="0" smtClean="0"/>
              <a:t>He suggested that such </a:t>
            </a:r>
            <a:r>
              <a:rPr lang="en-US" dirty="0" err="1" smtClean="0"/>
              <a:t>behaviour</a:t>
            </a:r>
            <a:r>
              <a:rPr lang="en-US" dirty="0" smtClean="0"/>
              <a:t> was characteristic of an oral-acquisitive syndrome. However, a more likely explanation would be that the patients had little to do, and one of the few things to anticipate in a psychiatric hospital is a meal.</a:t>
            </a:r>
            <a:endParaRPr lang="zh-CN" alt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42900"/>
            <a:ext cx="8229600" cy="1143000"/>
          </a:xfrm>
        </p:spPr>
        <p:txBody>
          <a:bodyPr/>
          <a:lstStyle/>
          <a:p>
            <a:r>
              <a:rPr lang="en-US" altLang="zh-CN" dirty="0" smtClean="0"/>
              <a:t>Results – 2</a:t>
            </a:r>
            <a:r>
              <a:rPr lang="en-US" altLang="zh-CN" baseline="30000" dirty="0" smtClean="0"/>
              <a:t>nd</a:t>
            </a:r>
            <a:r>
              <a:rPr lang="en-US" altLang="zh-CN" dirty="0" smtClean="0"/>
              <a:t> Experiment</a:t>
            </a:r>
            <a:endParaRPr lang="zh-CN" altLang="en-US" dirty="0"/>
          </a:p>
        </p:txBody>
      </p:sp>
      <p:sp>
        <p:nvSpPr>
          <p:cNvPr id="3" name="Content Placeholder 2"/>
          <p:cNvSpPr>
            <a:spLocks noGrp="1"/>
          </p:cNvSpPr>
          <p:nvPr>
            <p:ph idx="1"/>
          </p:nvPr>
        </p:nvSpPr>
        <p:spPr>
          <a:xfrm>
            <a:off x="457200" y="857232"/>
            <a:ext cx="8229600" cy="5857892"/>
          </a:xfrm>
        </p:spPr>
        <p:txBody>
          <a:bodyPr>
            <a:normAutofit/>
          </a:bodyPr>
          <a:lstStyle/>
          <a:p>
            <a:r>
              <a:rPr lang="en-US" dirty="0" smtClean="0"/>
              <a:t>The table shows that many patients of the hospitals regular intake were judged to be pseudo patients. </a:t>
            </a:r>
          </a:p>
          <a:p>
            <a:r>
              <a:rPr lang="en-US" dirty="0" smtClean="0"/>
              <a:t>For example, around ten per cent of their regular intake were judged by one psychiatrist and another staff member to be pseudo patients.</a:t>
            </a:r>
            <a:endParaRPr lang="zh-CN" altLang="en-US" dirty="0" smtClean="0"/>
          </a:p>
          <a:p>
            <a:endParaRPr lang="zh-CN" altLang="en-US" dirty="0" smtClean="0"/>
          </a:p>
        </p:txBody>
      </p:sp>
      <p:pic>
        <p:nvPicPr>
          <p:cNvPr id="2050" name="Picture 2"/>
          <p:cNvPicPr>
            <a:picLocks noChangeAspect="1" noChangeArrowheads="1"/>
          </p:cNvPicPr>
          <p:nvPr/>
        </p:nvPicPr>
        <p:blipFill>
          <a:blip r:embed="rId3"/>
          <a:srcRect/>
          <a:stretch>
            <a:fillRect/>
          </a:stretch>
        </p:blipFill>
        <p:spPr bwMode="auto">
          <a:xfrm>
            <a:off x="571472" y="4572008"/>
            <a:ext cx="8001024" cy="1640099"/>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Validity - Ecological</a:t>
            </a:r>
            <a:endParaRPr lang="zh-CN" altLang="en-US" dirty="0"/>
          </a:p>
        </p:txBody>
      </p:sp>
      <p:sp>
        <p:nvSpPr>
          <p:cNvPr id="3" name="Content Placeholder 2"/>
          <p:cNvSpPr>
            <a:spLocks noGrp="1"/>
          </p:cNvSpPr>
          <p:nvPr>
            <p:ph idx="1"/>
          </p:nvPr>
        </p:nvSpPr>
        <p:spPr/>
        <p:txBody>
          <a:bodyPr/>
          <a:lstStyle/>
          <a:p>
            <a:r>
              <a:rPr lang="en-US" dirty="0" smtClean="0"/>
              <a:t>+ Real setting, real doctors and nurses, doing their real jobs</a:t>
            </a:r>
          </a:p>
          <a:p>
            <a:r>
              <a:rPr lang="en-US" dirty="0" smtClean="0"/>
              <a:t>+ Deception prevented demand characteristics in staff</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Validity - Other</a:t>
            </a:r>
            <a:endParaRPr lang="zh-CN" altLang="en-US" dirty="0"/>
          </a:p>
        </p:txBody>
      </p:sp>
      <p:sp>
        <p:nvSpPr>
          <p:cNvPr id="3" name="Content Placeholder 2"/>
          <p:cNvSpPr>
            <a:spLocks noGrp="1"/>
          </p:cNvSpPr>
          <p:nvPr>
            <p:ph idx="1"/>
          </p:nvPr>
        </p:nvSpPr>
        <p:spPr/>
        <p:txBody>
          <a:bodyPr>
            <a:normAutofit fontScale="92500" lnSpcReduction="10000"/>
          </a:bodyPr>
          <a:lstStyle/>
          <a:p>
            <a:r>
              <a:rPr lang="en-US" dirty="0" err="1" smtClean="0"/>
              <a:t>Rosenhan</a:t>
            </a:r>
            <a:r>
              <a:rPr lang="en-US" dirty="0" smtClean="0"/>
              <a:t> used a range of hospitals. They were in different States, on both coasts, both old/shabby and new, research-orientated and not, well staffed and poorly staffed, one private, federal or university funded. This allows the results to be </a:t>
            </a:r>
            <a:r>
              <a:rPr lang="en-US" dirty="0" err="1" smtClean="0"/>
              <a:t>generalised</a:t>
            </a:r>
            <a:r>
              <a:rPr lang="en-US" dirty="0" smtClean="0"/>
              <a:t>.</a:t>
            </a:r>
            <a:endParaRPr lang="zh-CN" altLang="en-US" dirty="0" smtClean="0"/>
          </a:p>
          <a:p>
            <a:r>
              <a:rPr lang="en-US" dirty="0" smtClean="0"/>
              <a:t>Doctors and psychiatrists are more likely to make a type two error (that is, more likely to call a healthy person sick) than a type one error (that is, diagnosing a sick person as healthy)</a:t>
            </a:r>
            <a:endParaRPr lang="zh-CN" altLang="en-US" dirty="0" smtClean="0"/>
          </a:p>
          <a:p>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Reliability</a:t>
            </a:r>
            <a:endParaRPr lang="zh-CN" altLang="en-US" dirty="0"/>
          </a:p>
        </p:txBody>
      </p:sp>
      <p:sp>
        <p:nvSpPr>
          <p:cNvPr id="3" name="Content Placeholder 2"/>
          <p:cNvSpPr>
            <a:spLocks noGrp="1"/>
          </p:cNvSpPr>
          <p:nvPr>
            <p:ph idx="1"/>
          </p:nvPr>
        </p:nvSpPr>
        <p:spPr/>
        <p:txBody>
          <a:bodyPr>
            <a:normAutofit fontScale="85000" lnSpcReduction="20000"/>
          </a:bodyPr>
          <a:lstStyle/>
          <a:p>
            <a:r>
              <a:rPr lang="en-US" dirty="0" smtClean="0"/>
              <a:t>Field experiment – so difficult to control variables </a:t>
            </a:r>
            <a:r>
              <a:rPr lang="en-US" dirty="0" smtClean="0"/>
              <a:t>effectively</a:t>
            </a:r>
          </a:p>
          <a:p>
            <a:r>
              <a:rPr lang="en-US" dirty="0" smtClean="0"/>
              <a:t>Many different </a:t>
            </a:r>
            <a:r>
              <a:rPr lang="en-US" dirty="0" err="1" smtClean="0"/>
              <a:t>pseudopatients</a:t>
            </a:r>
            <a:r>
              <a:rPr lang="en-US" dirty="0" smtClean="0"/>
              <a:t>, each acting independently, so the ways that data was measured and recorded was not very effectively controlled </a:t>
            </a:r>
          </a:p>
          <a:p>
            <a:r>
              <a:rPr lang="en-US" dirty="0" smtClean="0"/>
              <a:t>Each may have been concentrating on observing a different aspect of their experience.  </a:t>
            </a:r>
          </a:p>
          <a:p>
            <a:r>
              <a:rPr lang="en-US" dirty="0" smtClean="0"/>
              <a:t>No schedules used to </a:t>
            </a:r>
            <a:r>
              <a:rPr lang="en-US" dirty="0" err="1" smtClean="0"/>
              <a:t>standardise</a:t>
            </a:r>
            <a:r>
              <a:rPr lang="en-US" dirty="0" smtClean="0"/>
              <a:t> observations</a:t>
            </a:r>
            <a:endParaRPr lang="en-US" dirty="0" smtClean="0"/>
          </a:p>
          <a:p>
            <a:r>
              <a:rPr lang="en-US" dirty="0" smtClean="0"/>
              <a:t>Admission procedure controlled:</a:t>
            </a:r>
          </a:p>
          <a:p>
            <a:pPr lvl="1"/>
            <a:r>
              <a:rPr lang="en-US" dirty="0" smtClean="0"/>
              <a:t>Symptoms reported</a:t>
            </a:r>
          </a:p>
          <a:p>
            <a:pPr lvl="1"/>
            <a:r>
              <a:rPr lang="en-US" dirty="0" smtClean="0"/>
              <a:t>Telephone call and interview</a:t>
            </a:r>
          </a:p>
          <a:p>
            <a:pPr lvl="1"/>
            <a:r>
              <a:rPr lang="en-US" dirty="0" smtClean="0"/>
              <a:t>Post-admission </a:t>
            </a:r>
            <a:r>
              <a:rPr lang="en-US" dirty="0" err="1" smtClean="0"/>
              <a:t>behaviour</a:t>
            </a:r>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Ethics</a:t>
            </a:r>
            <a:endParaRPr lang="zh-CN" altLang="en-US" dirty="0"/>
          </a:p>
        </p:txBody>
      </p:sp>
      <p:sp>
        <p:nvSpPr>
          <p:cNvPr id="3" name="Content Placeholder 2"/>
          <p:cNvSpPr>
            <a:spLocks noGrp="1"/>
          </p:cNvSpPr>
          <p:nvPr>
            <p:ph idx="1"/>
          </p:nvPr>
        </p:nvSpPr>
        <p:spPr/>
        <p:txBody>
          <a:bodyPr>
            <a:normAutofit lnSpcReduction="10000"/>
          </a:bodyPr>
          <a:lstStyle/>
          <a:p>
            <a:r>
              <a:rPr lang="en-US" dirty="0" smtClean="0"/>
              <a:t>Deception: Participants were deceived about the names, symptoms, </a:t>
            </a:r>
          </a:p>
          <a:p>
            <a:r>
              <a:rPr lang="en-US" dirty="0" smtClean="0"/>
              <a:t>Consent/Withdrawal – Deceived so not possible</a:t>
            </a:r>
          </a:p>
          <a:p>
            <a:r>
              <a:rPr lang="en-US" dirty="0" smtClean="0"/>
              <a:t>No debriefing</a:t>
            </a:r>
          </a:p>
          <a:p>
            <a:r>
              <a:rPr lang="en-US" dirty="0" smtClean="0"/>
              <a:t>Harm – </a:t>
            </a:r>
            <a:r>
              <a:rPr lang="en-US" dirty="0" err="1" smtClean="0"/>
              <a:t>Pseudopatients</a:t>
            </a:r>
            <a:r>
              <a:rPr lang="en-US" dirty="0" smtClean="0"/>
              <a:t> may have suffered (but willingly involved and not really participants). Hospitals may have suffered harm, but kept confidential.</a:t>
            </a:r>
          </a:p>
          <a:p>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4338"/>
            <a:ext cx="8229600" cy="1143000"/>
          </a:xfrm>
        </p:spPr>
        <p:txBody>
          <a:bodyPr/>
          <a:lstStyle/>
          <a:p>
            <a:r>
              <a:rPr lang="en-US" altLang="zh-CN" dirty="0" smtClean="0"/>
              <a:t>Introduction</a:t>
            </a:r>
            <a:endParaRPr lang="zh-CN" altLang="en-US" dirty="0"/>
          </a:p>
        </p:txBody>
      </p:sp>
      <p:sp>
        <p:nvSpPr>
          <p:cNvPr id="3" name="Content Placeholder 2"/>
          <p:cNvSpPr>
            <a:spLocks noGrp="1"/>
          </p:cNvSpPr>
          <p:nvPr>
            <p:ph idx="1"/>
          </p:nvPr>
        </p:nvSpPr>
        <p:spPr>
          <a:xfrm>
            <a:off x="0" y="928670"/>
            <a:ext cx="9144000" cy="5929330"/>
          </a:xfrm>
        </p:spPr>
        <p:txBody>
          <a:bodyPr>
            <a:normAutofit fontScale="77500" lnSpcReduction="20000"/>
          </a:bodyPr>
          <a:lstStyle/>
          <a:p>
            <a:r>
              <a:rPr lang="en-US" dirty="0" smtClean="0"/>
              <a:t>There is a long history of attempting to classify what is abnormal </a:t>
            </a:r>
            <a:r>
              <a:rPr lang="en-US" dirty="0" err="1" smtClean="0"/>
              <a:t>behaviour</a:t>
            </a:r>
            <a:r>
              <a:rPr lang="en-US" dirty="0" smtClean="0"/>
              <a:t>. </a:t>
            </a:r>
          </a:p>
          <a:p>
            <a:r>
              <a:rPr lang="en-US" dirty="0" smtClean="0"/>
              <a:t>The most commonly accepted approach to understanding and classifying abnormal </a:t>
            </a:r>
            <a:r>
              <a:rPr lang="en-US" dirty="0" err="1" smtClean="0"/>
              <a:t>behaviour</a:t>
            </a:r>
            <a:r>
              <a:rPr lang="en-US" dirty="0" smtClean="0"/>
              <a:t> is known as the medical model. </a:t>
            </a:r>
          </a:p>
          <a:p>
            <a:r>
              <a:rPr lang="en-US" dirty="0" smtClean="0"/>
              <a:t>This branch of medicine, which is concerned with treating mental illness, is known as psychiatry. </a:t>
            </a:r>
          </a:p>
          <a:p>
            <a:r>
              <a:rPr lang="en-US" dirty="0" smtClean="0"/>
              <a:t>Psychiatrists are medical doctors and are trained to regard mental illness as comparable to other kinds of (physical) illnesses. </a:t>
            </a:r>
          </a:p>
          <a:p>
            <a:r>
              <a:rPr lang="en-US" dirty="0" smtClean="0"/>
              <a:t>Since the 1950s this medical approach has used the Diagnostic and Statistical Manual of Mental Disorders (DSM) to classify abnormal</a:t>
            </a:r>
            <a:r>
              <a:rPr lang="zh-CN" altLang="en-US" dirty="0" smtClean="0"/>
              <a:t> </a:t>
            </a:r>
            <a:r>
              <a:rPr lang="en-US" dirty="0" err="1" smtClean="0"/>
              <a:t>behaviour</a:t>
            </a:r>
            <a:r>
              <a:rPr lang="en-US" dirty="0" smtClean="0"/>
              <a:t>.</a:t>
            </a:r>
            <a:endParaRPr lang="zh-CN" altLang="en-US" dirty="0" smtClean="0"/>
          </a:p>
          <a:p>
            <a:r>
              <a:rPr lang="en-US" dirty="0" smtClean="0"/>
              <a:t>However, in the 1960s a number of psychiatrists and psychotherapists, known as the anti-psychiatry movement, started to fiercely </a:t>
            </a:r>
            <a:r>
              <a:rPr lang="en-US" dirty="0" err="1" smtClean="0"/>
              <a:t>criticise</a:t>
            </a:r>
            <a:r>
              <a:rPr lang="en-US" dirty="0" smtClean="0"/>
              <a:t> the medical approach to abnormality. </a:t>
            </a:r>
          </a:p>
          <a:p>
            <a:r>
              <a:rPr lang="en-US" dirty="0" smtClean="0"/>
              <a:t>David </a:t>
            </a:r>
            <a:r>
              <a:rPr lang="en-US" dirty="0" err="1" smtClean="0"/>
              <a:t>Rosenhan</a:t>
            </a:r>
            <a:r>
              <a:rPr lang="en-US" dirty="0" smtClean="0"/>
              <a:t>, a psychiatrist, was also a critic of the medical model and this study can be seen as an attempt</a:t>
            </a:r>
            <a:r>
              <a:rPr lang="zh-CN" altLang="en-US" dirty="0" smtClean="0"/>
              <a:t> </a:t>
            </a:r>
            <a:r>
              <a:rPr lang="en-US" dirty="0" smtClean="0"/>
              <a:t>to demonstrate that psychiatric classification is unreliable.</a:t>
            </a:r>
            <a:endParaRPr lang="zh-CN" alt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Vocabulary</a:t>
            </a:r>
            <a:endParaRPr lang="zh-CN" altLang="en-US" dirty="0"/>
          </a:p>
        </p:txBody>
      </p:sp>
      <p:sp>
        <p:nvSpPr>
          <p:cNvPr id="3" name="Content Placeholder 2"/>
          <p:cNvSpPr>
            <a:spLocks noGrp="1"/>
          </p:cNvSpPr>
          <p:nvPr>
            <p:ph idx="1"/>
          </p:nvPr>
        </p:nvSpPr>
        <p:spPr/>
        <p:txBody>
          <a:bodyPr>
            <a:normAutofit/>
          </a:bodyPr>
          <a:lstStyle/>
          <a:p>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Aim</a:t>
            </a:r>
            <a:endParaRPr lang="zh-CN" altLang="en-US" dirty="0"/>
          </a:p>
        </p:txBody>
      </p:sp>
      <p:sp>
        <p:nvSpPr>
          <p:cNvPr id="3" name="Content Placeholder 2"/>
          <p:cNvSpPr>
            <a:spLocks noGrp="1"/>
          </p:cNvSpPr>
          <p:nvPr>
            <p:ph idx="1"/>
          </p:nvPr>
        </p:nvSpPr>
        <p:spPr/>
        <p:txBody>
          <a:bodyPr/>
          <a:lstStyle/>
          <a:p>
            <a:r>
              <a:rPr lang="en-US" dirty="0" smtClean="0"/>
              <a:t>The aim of this study was to test the hypothesis that psychiatrists cannot reliably tell the difference between people who are sane and those who are insane.</a:t>
            </a:r>
            <a:endParaRPr lang="zh-CN" alt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Variables</a:t>
            </a:r>
            <a:endParaRPr lang="zh-CN" altLang="en-US" dirty="0"/>
          </a:p>
        </p:txBody>
      </p:sp>
      <p:sp>
        <p:nvSpPr>
          <p:cNvPr id="3" name="Content Placeholder 2"/>
          <p:cNvSpPr>
            <a:spLocks noGrp="1"/>
          </p:cNvSpPr>
          <p:nvPr>
            <p:ph idx="1"/>
          </p:nvPr>
        </p:nvSpPr>
        <p:spPr/>
        <p:txBody>
          <a:bodyPr>
            <a:normAutofit fontScale="85000" lnSpcReduction="20000"/>
          </a:bodyPr>
          <a:lstStyle/>
          <a:p>
            <a:r>
              <a:rPr lang="en-US" dirty="0" smtClean="0"/>
              <a:t>Primary Study:</a:t>
            </a:r>
          </a:p>
          <a:p>
            <a:pPr lvl="1"/>
            <a:r>
              <a:rPr lang="en-US" dirty="0" smtClean="0"/>
              <a:t>IV was symptoms presented by the pseudo patients (the comparison would be with real patients with real symptoms, although this data was not collected)</a:t>
            </a:r>
          </a:p>
          <a:p>
            <a:pPr lvl="1"/>
            <a:r>
              <a:rPr lang="en-US" dirty="0" smtClean="0"/>
              <a:t>DV was the psychiatrists' admission and diagnostic label of the pseudo patient, observations recorded by </a:t>
            </a:r>
            <a:r>
              <a:rPr lang="en-US" dirty="0" err="1" smtClean="0"/>
              <a:t>pseudopatients</a:t>
            </a:r>
            <a:r>
              <a:rPr lang="en-US" dirty="0" smtClean="0"/>
              <a:t> of how they were treated and how they felt</a:t>
            </a:r>
          </a:p>
          <a:p>
            <a:r>
              <a:rPr lang="en-US" dirty="0" smtClean="0"/>
              <a:t>Secondary Study:</a:t>
            </a:r>
          </a:p>
          <a:p>
            <a:pPr lvl="1"/>
            <a:r>
              <a:rPr lang="en-US" dirty="0" smtClean="0"/>
              <a:t>IV was the false information provided (again not really manipulated)</a:t>
            </a:r>
          </a:p>
          <a:p>
            <a:pPr lvl="1"/>
            <a:r>
              <a:rPr lang="en-US" dirty="0" smtClean="0"/>
              <a:t>DV was the number of patients which staff subsequently suspected of being pseudo patients</a:t>
            </a:r>
            <a:endParaRPr lang="zh-CN" altLang="en-US" dirty="0" smtClean="0"/>
          </a:p>
          <a:p>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Participants</a:t>
            </a:r>
            <a:endParaRPr lang="zh-CN" altLang="en-US" dirty="0"/>
          </a:p>
        </p:txBody>
      </p:sp>
      <p:sp>
        <p:nvSpPr>
          <p:cNvPr id="3" name="Content Placeholder 2"/>
          <p:cNvSpPr>
            <a:spLocks noGrp="1"/>
          </p:cNvSpPr>
          <p:nvPr>
            <p:ph idx="1"/>
          </p:nvPr>
        </p:nvSpPr>
        <p:spPr/>
        <p:txBody>
          <a:bodyPr>
            <a:normAutofit lnSpcReduction="10000"/>
          </a:bodyPr>
          <a:lstStyle/>
          <a:p>
            <a:r>
              <a:rPr lang="en-US" dirty="0" smtClean="0"/>
              <a:t>Main study</a:t>
            </a:r>
          </a:p>
          <a:p>
            <a:pPr lvl="1"/>
            <a:r>
              <a:rPr lang="en-US" dirty="0" smtClean="0"/>
              <a:t>Doctors, nurses and other staff</a:t>
            </a:r>
          </a:p>
          <a:p>
            <a:pPr lvl="1"/>
            <a:r>
              <a:rPr lang="en-US" dirty="0" smtClean="0"/>
              <a:t>And other patients</a:t>
            </a:r>
          </a:p>
          <a:p>
            <a:pPr lvl="1"/>
            <a:r>
              <a:rPr lang="en-US" dirty="0" smtClean="0"/>
              <a:t>At 12 different hospitals</a:t>
            </a:r>
          </a:p>
          <a:p>
            <a:pPr lvl="1"/>
            <a:r>
              <a:rPr lang="en-US" dirty="0" smtClean="0"/>
              <a:t>1 private, others funded by state/federal/university funds</a:t>
            </a:r>
          </a:p>
          <a:p>
            <a:pPr lvl="1"/>
            <a:r>
              <a:rPr lang="en-US" dirty="0" smtClean="0"/>
              <a:t>In five different states in the USA</a:t>
            </a:r>
          </a:p>
          <a:p>
            <a:r>
              <a:rPr lang="en-US" dirty="0" smtClean="0"/>
              <a:t>Secondary study</a:t>
            </a:r>
          </a:p>
          <a:p>
            <a:pPr lvl="1"/>
            <a:r>
              <a:rPr lang="en-US" dirty="0" smtClean="0"/>
              <a:t>Staff of a research and teaching hospital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Experimental Design and Sample</a:t>
            </a:r>
            <a:endParaRPr lang="zh-CN" altLang="en-US" dirty="0"/>
          </a:p>
        </p:txBody>
      </p:sp>
      <p:sp>
        <p:nvSpPr>
          <p:cNvPr id="3" name="Content Placeholder 2"/>
          <p:cNvSpPr>
            <a:spLocks noGrp="1"/>
          </p:cNvSpPr>
          <p:nvPr>
            <p:ph idx="1"/>
          </p:nvPr>
        </p:nvSpPr>
        <p:spPr/>
        <p:txBody>
          <a:bodyPr>
            <a:normAutofit/>
          </a:bodyPr>
          <a:lstStyle/>
          <a:p>
            <a:r>
              <a:rPr lang="en-US" dirty="0" smtClean="0"/>
              <a:t>Field experiment</a:t>
            </a:r>
          </a:p>
          <a:p>
            <a:r>
              <a:rPr lang="en-US" dirty="0" smtClean="0"/>
              <a:t>Not really applicable to discuss design as the control condition was not carried out</a:t>
            </a:r>
          </a:p>
          <a:p>
            <a:r>
              <a:rPr lang="en-US" dirty="0" smtClean="0"/>
              <a:t>Opportunity sample</a:t>
            </a:r>
          </a:p>
          <a:p>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5804" y="-16"/>
            <a:ext cx="8229600" cy="1143000"/>
          </a:xfrm>
        </p:spPr>
        <p:txBody>
          <a:bodyPr/>
          <a:lstStyle/>
          <a:p>
            <a:r>
              <a:rPr lang="en-US" altLang="zh-CN" dirty="0" smtClean="0"/>
              <a:t>Procedure – Admission </a:t>
            </a:r>
            <a:endParaRPr lang="zh-CN" altLang="en-US" dirty="0"/>
          </a:p>
        </p:txBody>
      </p:sp>
      <p:sp>
        <p:nvSpPr>
          <p:cNvPr id="3" name="Content Placeholder 2"/>
          <p:cNvSpPr>
            <a:spLocks noGrp="1"/>
          </p:cNvSpPr>
          <p:nvPr>
            <p:ph idx="1"/>
          </p:nvPr>
        </p:nvSpPr>
        <p:spPr>
          <a:xfrm>
            <a:off x="214282" y="1142984"/>
            <a:ext cx="8643998" cy="5286412"/>
          </a:xfrm>
        </p:spPr>
        <p:txBody>
          <a:bodyPr>
            <a:normAutofit fontScale="70000" lnSpcReduction="20000"/>
          </a:bodyPr>
          <a:lstStyle/>
          <a:p>
            <a:r>
              <a:rPr lang="en-US" dirty="0" smtClean="0"/>
              <a:t>8 sane people (a psychology graduate student in his 20s, three psychologists, a </a:t>
            </a:r>
            <a:r>
              <a:rPr lang="en-US" dirty="0" err="1" smtClean="0"/>
              <a:t>paediatrician</a:t>
            </a:r>
            <a:r>
              <a:rPr lang="en-US" dirty="0" smtClean="0"/>
              <a:t>, a psychiatrist, a painter, and a ‘housewife’) attempted to gain admission to 12 different hospitals, in five different states in the USA. There were three</a:t>
            </a:r>
            <a:r>
              <a:rPr lang="zh-CN" altLang="en-US" dirty="0" smtClean="0"/>
              <a:t> </a:t>
            </a:r>
            <a:r>
              <a:rPr lang="en-US" dirty="0" smtClean="0"/>
              <a:t>women and five men.</a:t>
            </a:r>
            <a:endParaRPr lang="zh-CN" altLang="en-US" dirty="0" smtClean="0"/>
          </a:p>
          <a:p>
            <a:r>
              <a:rPr lang="en-US" dirty="0" smtClean="0"/>
              <a:t>These pseudo-patients telephoned the hospital for an appointment, and arrived at the admissions office complaining that they had been hearing voices.  They said the voice, which was unfamiliar and the same sex as themselves, was often unclear but it said ‘empty’, ‘hollow’, ‘thud’. These</a:t>
            </a:r>
            <a:r>
              <a:rPr lang="zh-CN" altLang="en-US" dirty="0" smtClean="0"/>
              <a:t> </a:t>
            </a:r>
            <a:r>
              <a:rPr lang="en-US" dirty="0" smtClean="0"/>
              <a:t>symptoms were partly chosen because they were similar to existential symptoms (Who am I? What is it all for?) which arise from concerns about meaningless of life. There is no diagnosis of existential psychosis.</a:t>
            </a:r>
            <a:endParaRPr lang="zh-CN" altLang="en-US" dirty="0" smtClean="0"/>
          </a:p>
          <a:p>
            <a:r>
              <a:rPr lang="en-US" dirty="0" smtClean="0"/>
              <a:t>The pseudo patients gave a false name and job (to protect future health/employment records), but other details they gave were true including general ups and downs of life, relationships, events of life history.</a:t>
            </a:r>
            <a:endParaRPr lang="zh-CN" altLang="en-US" dirty="0" smtClean="0"/>
          </a:p>
          <a:p>
            <a:r>
              <a:rPr lang="en-US" dirty="0" smtClean="0"/>
              <a:t>After being admitted to psychiatric ward, pseudo patients stopped simulating any symptoms of abnormality. </a:t>
            </a:r>
            <a:endParaRPr lang="zh-CN" alt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5804" y="-142900"/>
            <a:ext cx="8229600" cy="1143000"/>
          </a:xfrm>
        </p:spPr>
        <p:txBody>
          <a:bodyPr/>
          <a:lstStyle/>
          <a:p>
            <a:r>
              <a:rPr lang="en-US" altLang="zh-CN" dirty="0" smtClean="0"/>
              <a:t>Procedure – After Admission</a:t>
            </a:r>
            <a:endParaRPr lang="zh-CN" altLang="en-US" dirty="0"/>
          </a:p>
        </p:txBody>
      </p:sp>
      <p:sp>
        <p:nvSpPr>
          <p:cNvPr id="3" name="Content Placeholder 2"/>
          <p:cNvSpPr>
            <a:spLocks noGrp="1"/>
          </p:cNvSpPr>
          <p:nvPr>
            <p:ph idx="1"/>
          </p:nvPr>
        </p:nvSpPr>
        <p:spPr>
          <a:xfrm>
            <a:off x="214282" y="1071546"/>
            <a:ext cx="8643998" cy="5429288"/>
          </a:xfrm>
        </p:spPr>
        <p:txBody>
          <a:bodyPr>
            <a:normAutofit fontScale="70000" lnSpcReduction="20000"/>
          </a:bodyPr>
          <a:lstStyle/>
          <a:p>
            <a:r>
              <a:rPr lang="en-US" dirty="0" smtClean="0"/>
              <a:t>The pseudo patients took part in ward activities, speaking to patients and staff as they might ordinarily. When asked how they were feeling by staff said they were fine and no longer experienced symptoms. Each pseudo patient had been told they would have to get out by their own devices by</a:t>
            </a:r>
            <a:r>
              <a:rPr lang="zh-CN" altLang="en-US" dirty="0" smtClean="0"/>
              <a:t> </a:t>
            </a:r>
            <a:r>
              <a:rPr lang="en-US" dirty="0" smtClean="0"/>
              <a:t>convincing staff they were sane.</a:t>
            </a:r>
            <a:endParaRPr lang="zh-CN" altLang="en-US" dirty="0" smtClean="0"/>
          </a:p>
          <a:p>
            <a:r>
              <a:rPr lang="en-US" dirty="0" smtClean="0"/>
              <a:t>The pseudo patients spent time writing notes about their observations. Initially this was done secretly although as it became clear that no one was bothered the note taking was done more openly.</a:t>
            </a:r>
            <a:endParaRPr lang="zh-CN" altLang="en-US" dirty="0" smtClean="0"/>
          </a:p>
          <a:p>
            <a:r>
              <a:rPr lang="en-US" dirty="0" smtClean="0"/>
              <a:t>In four of the hospitals the pseudo patients carried out an observation of </a:t>
            </a:r>
            <a:r>
              <a:rPr lang="en-US" dirty="0" err="1" smtClean="0"/>
              <a:t>behaviour</a:t>
            </a:r>
            <a:r>
              <a:rPr lang="en-US" dirty="0" smtClean="0"/>
              <a:t> of staff towards patients that illustrate the experience of being </a:t>
            </a:r>
            <a:r>
              <a:rPr lang="en-US" dirty="0" err="1" smtClean="0"/>
              <a:t>hospitalised</a:t>
            </a:r>
            <a:r>
              <a:rPr lang="en-US" dirty="0" smtClean="0"/>
              <a:t> on a psychiatric ward. The pseudo patients approached a staff member with a request, which took the following form: 'Pardon me,</a:t>
            </a:r>
            <a:endParaRPr lang="zh-CN" altLang="en-US" dirty="0" smtClean="0"/>
          </a:p>
          <a:p>
            <a:r>
              <a:rPr lang="en-US" dirty="0" err="1" smtClean="0"/>
              <a:t>Mr</a:t>
            </a:r>
            <a:r>
              <a:rPr lang="en-US" dirty="0" smtClean="0"/>
              <a:t>/</a:t>
            </a:r>
            <a:r>
              <a:rPr lang="en-US" dirty="0" err="1" smtClean="0"/>
              <a:t>Mrs</a:t>
            </a:r>
            <a:r>
              <a:rPr lang="en-US" dirty="0" smtClean="0"/>
              <a:t>/Dr X, could you tell me when I will be presented at the staff meeting?'. (or ‘…when am I likely to be discharged?’).</a:t>
            </a:r>
            <a:endParaRPr lang="zh-CN" altLang="en-US" dirty="0" smtClean="0"/>
          </a:p>
          <a:p>
            <a:r>
              <a:rPr lang="en-US" dirty="0" smtClean="0"/>
              <a:t>In order to compare the results </a:t>
            </a:r>
            <a:r>
              <a:rPr lang="en-US" dirty="0" err="1" smtClean="0"/>
              <a:t>Rosenhan</a:t>
            </a:r>
            <a:r>
              <a:rPr lang="en-US" dirty="0" smtClean="0"/>
              <a:t> carried out a similar study at Stanford University with students asking university staff a simple question.</a:t>
            </a:r>
            <a:endParaRPr lang="zh-CN" altLang="en-US"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617</TotalTime>
  <Words>1422</Words>
  <Application>Microsoft Office PowerPoint</Application>
  <PresentationFormat>On-screen Show (4:3)</PresentationFormat>
  <Paragraphs>80</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Rosenhan – Being Sane in Insane Places</vt:lpstr>
      <vt:lpstr>Introduction</vt:lpstr>
      <vt:lpstr>Vocabulary</vt:lpstr>
      <vt:lpstr>Aim</vt:lpstr>
      <vt:lpstr>Variables</vt:lpstr>
      <vt:lpstr>Participants</vt:lpstr>
      <vt:lpstr>Experimental Design and Sample</vt:lpstr>
      <vt:lpstr>Procedure – Admission </vt:lpstr>
      <vt:lpstr>Procedure – After Admission</vt:lpstr>
      <vt:lpstr>Procedure – Secondary Study</vt:lpstr>
      <vt:lpstr>Results – Qualitative Data</vt:lpstr>
      <vt:lpstr>Results – Observations</vt:lpstr>
      <vt:lpstr>Results – 2nd Experiment</vt:lpstr>
      <vt:lpstr>Validity - Ecological</vt:lpstr>
      <vt:lpstr>Validity - Other</vt:lpstr>
      <vt:lpstr>Reliability</vt:lpstr>
      <vt:lpstr>Ethics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Mann, Vrij &amp; Bull – Suspects, Lies and Videotape</dc:title>
  <dc:creator>user</dc:creator>
  <cp:lastModifiedBy>user</cp:lastModifiedBy>
  <cp:revision>67</cp:revision>
  <dcterms:created xsi:type="dcterms:W3CDTF">2014-07-20T07:02:20Z</dcterms:created>
  <dcterms:modified xsi:type="dcterms:W3CDTF">2014-07-25T07:50:51Z</dcterms:modified>
</cp:coreProperties>
</file>