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89" r:id="rId5"/>
    <p:sldId id="292" r:id="rId6"/>
    <p:sldId id="290" r:id="rId7"/>
    <p:sldId id="291" r:id="rId8"/>
    <p:sldId id="264" r:id="rId9"/>
    <p:sldId id="294" r:id="rId10"/>
    <p:sldId id="293" r:id="rId11"/>
    <p:sldId id="265" r:id="rId12"/>
    <p:sldId id="266" r:id="rId13"/>
    <p:sldId id="268" r:id="rId14"/>
    <p:sldId id="267" r:id="rId15"/>
    <p:sldId id="269" r:id="rId16"/>
    <p:sldId id="270" r:id="rId17"/>
    <p:sldId id="271" r:id="rId18"/>
    <p:sldId id="272" r:id="rId19"/>
    <p:sldId id="273" r:id="rId20"/>
    <p:sldId id="274" r:id="rId21"/>
    <p:sldId id="275" r:id="rId22"/>
    <p:sldId id="276" r:id="rId23"/>
    <p:sldId id="278" r:id="rId24"/>
    <p:sldId id="279"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CN" smtClean="0"/>
              <a:t>Click to edit Master title style</a:t>
            </a:r>
            <a:endParaRPr lang="zh-CN"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6"/>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2"/>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3C4014EC-C3C6-44DC-AFD3-8C75A72B77AD}" type="datetimeFigureOut">
              <a:rPr lang="zh-CN" altLang="en-US" smtClean="0"/>
              <a:pPr/>
              <a:t>2014-7-27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7F5079D-B0BE-4EB3-961D-02F813F9DF8E}" type="slidenum">
              <a:rPr lang="zh-CN" altLang="en-US" smtClean="0"/>
              <a:pPr/>
              <a:t>‹#›</a:t>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zh-CN" smtClean="0"/>
              <a:t>Click to edit Master title style</a:t>
            </a:r>
            <a:endParaRPr lang="zh-CN"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014EC-C3C6-44DC-AFD3-8C75A72B77AD}" type="datetimeFigureOut">
              <a:rPr lang="zh-CN" altLang="en-US" smtClean="0"/>
              <a:pPr/>
              <a:t>2014-7-27</a:t>
            </a:fld>
            <a:endParaRPr lang="zh-CN"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F5079D-B0BE-4EB3-961D-02F813F9DF8E}"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zh-CN" dirty="0" smtClean="0"/>
              <a:t>Haney, Banks &amp; </a:t>
            </a:r>
            <a:r>
              <a:rPr lang="en-US" altLang="zh-CN" dirty="0" err="1" smtClean="0"/>
              <a:t>Zimbardo</a:t>
            </a:r>
            <a:r>
              <a:rPr lang="en-US" altLang="zh-CN" dirty="0" smtClean="0"/>
              <a:t> – Stanford Prison Experiment</a:t>
            </a:r>
            <a:endParaRPr lang="zh-CN" altLang="en-US" dirty="0"/>
          </a:p>
        </p:txBody>
      </p:sp>
      <p:sp>
        <p:nvSpPr>
          <p:cNvPr id="3" name="Subtitle 2"/>
          <p:cNvSpPr>
            <a:spLocks noGrp="1"/>
          </p:cNvSpPr>
          <p:nvPr>
            <p:ph type="subTitle" idx="1"/>
          </p:nvPr>
        </p:nvSpPr>
        <p:spPr/>
        <p:txBody>
          <a:bodyPr/>
          <a:lstStyle/>
          <a:p>
            <a:r>
              <a:rPr lang="en-US" altLang="zh-CN" dirty="0" smtClean="0"/>
              <a:t>Responses to Discussion Questions</a:t>
            </a:r>
            <a:endParaRPr lang="zh-CN" alt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Why have some critics said that this is not an experiment at all</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There were real procedures set down for the conduct of the two conditions</a:t>
            </a:r>
          </a:p>
          <a:p>
            <a:r>
              <a:rPr lang="en-US" altLang="zh-CN" dirty="0" smtClean="0"/>
              <a:t>There is no qualitative data collected</a:t>
            </a:r>
          </a:p>
          <a:p>
            <a:r>
              <a:rPr lang="en-US" altLang="zh-CN" dirty="0" smtClean="0"/>
              <a:t>And no statistical analysis is carried out to test whether the data supports the hypothesis</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What was the ‘Pathology of Power’ according to </a:t>
            </a:r>
            <a:r>
              <a:rPr lang="en-US" sz="3600" dirty="0" err="1" smtClean="0"/>
              <a:t>Zimbardo</a:t>
            </a:r>
            <a:r>
              <a:rPr lang="en-US" sz="3600" dirty="0" smtClean="0"/>
              <a:t>?</a:t>
            </a:r>
            <a:endParaRPr lang="zh-CN" altLang="en-US" sz="3600" dirty="0"/>
          </a:p>
        </p:txBody>
      </p:sp>
      <p:sp>
        <p:nvSpPr>
          <p:cNvPr id="3" name="Content Placeholder 2"/>
          <p:cNvSpPr>
            <a:spLocks noGrp="1"/>
          </p:cNvSpPr>
          <p:nvPr>
            <p:ph idx="1"/>
          </p:nvPr>
        </p:nvSpPr>
        <p:spPr/>
        <p:txBody>
          <a:bodyPr>
            <a:normAutofit fontScale="92500" lnSpcReduction="20000"/>
          </a:bodyPr>
          <a:lstStyle/>
          <a:p>
            <a:r>
              <a:rPr lang="en-US" dirty="0" smtClean="0"/>
              <a:t>In general guards exhibited what </a:t>
            </a:r>
            <a:r>
              <a:rPr lang="en-US" dirty="0" err="1" smtClean="0"/>
              <a:t>Zimbardo</a:t>
            </a:r>
            <a:r>
              <a:rPr lang="en-US" dirty="0" smtClean="0"/>
              <a:t> calls the ‘Pathology of Power’</a:t>
            </a:r>
          </a:p>
          <a:p>
            <a:r>
              <a:rPr lang="en-US" dirty="0" smtClean="0"/>
              <a:t>Cruel, aggressive, unforgiving</a:t>
            </a:r>
          </a:p>
          <a:p>
            <a:r>
              <a:rPr lang="en-US" dirty="0" smtClean="0"/>
              <a:t>Most aggressive guards took on leadership roles</a:t>
            </a:r>
          </a:p>
          <a:p>
            <a:r>
              <a:rPr lang="en-US" dirty="0" smtClean="0"/>
              <a:t>Many arbitrary rules </a:t>
            </a:r>
            <a:r>
              <a:rPr lang="en-US" dirty="0" err="1" smtClean="0"/>
              <a:t>e.g</a:t>
            </a:r>
            <a:r>
              <a:rPr lang="en-US" dirty="0" smtClean="0"/>
              <a:t> about toilets and roll calls</a:t>
            </a:r>
          </a:p>
          <a:p>
            <a:r>
              <a:rPr lang="en-US" dirty="0" smtClean="0"/>
              <a:t>Gave out a lot of punishments for minor infractions</a:t>
            </a:r>
          </a:p>
          <a:p>
            <a:r>
              <a:rPr lang="en-US" dirty="0" smtClean="0"/>
              <a:t>Described ability to control others and they must follow orders as </a:t>
            </a:r>
            <a:r>
              <a:rPr lang="en-US" dirty="0" err="1" smtClean="0"/>
              <a:t>exhilirating</a:t>
            </a:r>
            <a:r>
              <a:rPr lang="en-US" dirty="0" smtClean="0"/>
              <a:t>, unhappy at the </a:t>
            </a:r>
            <a:r>
              <a:rPr lang="en-US" dirty="0" smtClean="0"/>
              <a:t>end</a:t>
            </a: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What was the ‘Pathological Prisoner Syndrome’ according to </a:t>
            </a:r>
            <a:r>
              <a:rPr lang="en-US" sz="3600" dirty="0" err="1" smtClean="0"/>
              <a:t>Zimbardo</a:t>
            </a:r>
            <a:r>
              <a:rPr lang="en-US" sz="3600" dirty="0" smtClean="0"/>
              <a:t>?</a:t>
            </a:r>
            <a:endParaRPr lang="zh-CN" altLang="en-US" sz="3600" dirty="0"/>
          </a:p>
        </p:txBody>
      </p:sp>
      <p:sp>
        <p:nvSpPr>
          <p:cNvPr id="3" name="Content Placeholder 2"/>
          <p:cNvSpPr>
            <a:spLocks noGrp="1"/>
          </p:cNvSpPr>
          <p:nvPr>
            <p:ph idx="1"/>
          </p:nvPr>
        </p:nvSpPr>
        <p:spPr/>
        <p:txBody>
          <a:bodyPr>
            <a:normAutofit fontScale="92500" lnSpcReduction="10000"/>
          </a:bodyPr>
          <a:lstStyle/>
          <a:p>
            <a:r>
              <a:rPr lang="en-US" dirty="0" smtClean="0"/>
              <a:t>In general prisoners exhibited what </a:t>
            </a:r>
            <a:r>
              <a:rPr lang="en-US" dirty="0" err="1" smtClean="0"/>
              <a:t>Zimbardo</a:t>
            </a:r>
            <a:r>
              <a:rPr lang="en-US" dirty="0" smtClean="0"/>
              <a:t> calls the ‘Pathological Prisoner Syndrome’</a:t>
            </a:r>
          </a:p>
          <a:p>
            <a:r>
              <a:rPr lang="en-US" dirty="0" smtClean="0"/>
              <a:t>Early prisoner cohesion and high spirits broke down</a:t>
            </a:r>
          </a:p>
          <a:p>
            <a:r>
              <a:rPr lang="en-US" dirty="0" smtClean="0"/>
              <a:t>Passivity, dependence, flattened mood</a:t>
            </a:r>
          </a:p>
          <a:p>
            <a:r>
              <a:rPr lang="en-US" dirty="0" smtClean="0"/>
              <a:t>Learned Helplessness – Crying, psychosomatic symptoms</a:t>
            </a:r>
          </a:p>
          <a:p>
            <a:r>
              <a:rPr lang="en-US" dirty="0" err="1" smtClean="0"/>
              <a:t>Deindividuation</a:t>
            </a:r>
            <a:r>
              <a:rPr lang="en-US" dirty="0" smtClean="0"/>
              <a:t> – Loss of feelings of self</a:t>
            </a:r>
          </a:p>
          <a:p>
            <a:r>
              <a:rPr lang="en-US" dirty="0" smtClean="0"/>
              <a:t>Emasculation – Loss of male </a:t>
            </a:r>
            <a:r>
              <a:rPr lang="en-US" dirty="0" smtClean="0"/>
              <a:t>characteristics</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1143000"/>
          </a:xfrm>
        </p:spPr>
        <p:txBody>
          <a:bodyPr>
            <a:noAutofit/>
          </a:bodyPr>
          <a:lstStyle/>
          <a:p>
            <a:r>
              <a:rPr lang="en-US" sz="3600" dirty="0" smtClean="0"/>
              <a:t>Why was the study ended early</a:t>
            </a:r>
            <a:r>
              <a:rPr lang="en-US" sz="3600" dirty="0" smtClean="0"/>
              <a:t>?</a:t>
            </a:r>
            <a:endParaRPr lang="zh-CN" altLang="en-US" sz="3600" dirty="0"/>
          </a:p>
        </p:txBody>
      </p:sp>
      <p:sp>
        <p:nvSpPr>
          <p:cNvPr id="3" name="Content Placeholder 2"/>
          <p:cNvSpPr>
            <a:spLocks noGrp="1"/>
          </p:cNvSpPr>
          <p:nvPr>
            <p:ph idx="1"/>
          </p:nvPr>
        </p:nvSpPr>
        <p:spPr>
          <a:xfrm>
            <a:off x="457200" y="1357298"/>
            <a:ext cx="8229600" cy="4768865"/>
          </a:xfrm>
        </p:spPr>
        <p:txBody>
          <a:bodyPr>
            <a:normAutofit fontScale="77500" lnSpcReduction="20000"/>
          </a:bodyPr>
          <a:lstStyle/>
          <a:p>
            <a:r>
              <a:rPr lang="en-US" altLang="zh-CN" dirty="0" smtClean="0">
                <a:ea typeface="宋体" charset="-122"/>
              </a:rPr>
              <a:t>First</a:t>
            </a:r>
            <a:r>
              <a:rPr lang="en-US" altLang="zh-CN" dirty="0" smtClean="0">
                <a:ea typeface="宋体" charset="-122"/>
              </a:rPr>
              <a:t>, </a:t>
            </a:r>
            <a:r>
              <a:rPr lang="en-US" altLang="zh-CN" dirty="0" err="1" smtClean="0">
                <a:ea typeface="宋体" charset="-122"/>
              </a:rPr>
              <a:t>Zimbardo</a:t>
            </a:r>
            <a:r>
              <a:rPr lang="en-US" altLang="zh-CN" dirty="0" smtClean="0">
                <a:ea typeface="宋体" charset="-122"/>
              </a:rPr>
              <a:t> </a:t>
            </a:r>
            <a:r>
              <a:rPr lang="en-US" altLang="zh-CN" dirty="0" smtClean="0">
                <a:ea typeface="宋体" charset="-122"/>
              </a:rPr>
              <a:t>had learned through videotapes that the guards were escalating their abuse of prisoners in the middle of the night when they thought no researchers were watching and the experiment was "off." </a:t>
            </a:r>
            <a:endParaRPr lang="en-US" altLang="zh-CN" dirty="0" smtClean="0">
              <a:ea typeface="宋体" charset="-122"/>
            </a:endParaRPr>
          </a:p>
          <a:p>
            <a:r>
              <a:rPr lang="en-US" altLang="zh-CN" dirty="0" smtClean="0">
                <a:ea typeface="宋体" charset="-122"/>
              </a:rPr>
              <a:t>Their </a:t>
            </a:r>
            <a:r>
              <a:rPr lang="en-US" altLang="zh-CN" dirty="0" smtClean="0">
                <a:ea typeface="宋体" charset="-122"/>
              </a:rPr>
              <a:t>boredom had driven them to ever more pornographic and degrading abuse of the prisoners. </a:t>
            </a:r>
            <a:endParaRPr lang="en-US" altLang="zh-CN" dirty="0" smtClean="0">
              <a:ea typeface="宋体" charset="-122"/>
            </a:endParaRPr>
          </a:p>
          <a:p>
            <a:r>
              <a:rPr lang="en-US" altLang="zh-CN" dirty="0" smtClean="0">
                <a:ea typeface="宋体" charset="-122"/>
              </a:rPr>
              <a:t>Second</a:t>
            </a:r>
            <a:r>
              <a:rPr lang="en-US" altLang="zh-CN" dirty="0" smtClean="0">
                <a:ea typeface="宋体" charset="-122"/>
              </a:rPr>
              <a:t>, Christina </a:t>
            </a:r>
            <a:r>
              <a:rPr lang="en-US" altLang="zh-CN" dirty="0" err="1" smtClean="0">
                <a:ea typeface="宋体" charset="-122"/>
              </a:rPr>
              <a:t>Maslach</a:t>
            </a:r>
            <a:r>
              <a:rPr lang="en-US" altLang="zh-CN" dirty="0" smtClean="0">
                <a:ea typeface="宋体" charset="-122"/>
              </a:rPr>
              <a:t>, a recent Stanford Ph.D. brought in to conduct interviews with the guards and prisoners, strongly objected when she saw </a:t>
            </a:r>
            <a:r>
              <a:rPr lang="en-US" altLang="zh-CN" dirty="0" smtClean="0">
                <a:ea typeface="宋体" charset="-122"/>
              </a:rPr>
              <a:t>the prisoners </a:t>
            </a:r>
            <a:r>
              <a:rPr lang="en-US" altLang="zh-CN" dirty="0" smtClean="0">
                <a:ea typeface="宋体" charset="-122"/>
              </a:rPr>
              <a:t>being marched on a toilet run, bags over their heads, legs chained together, hands on each other's shoulders. </a:t>
            </a:r>
            <a:endParaRPr lang="en-US" altLang="zh-CN" dirty="0" smtClean="0">
              <a:ea typeface="宋体" charset="-122"/>
            </a:endParaRPr>
          </a:p>
          <a:p>
            <a:r>
              <a:rPr lang="en-US" altLang="zh-CN" dirty="0" smtClean="0">
                <a:ea typeface="宋体" charset="-122"/>
              </a:rPr>
              <a:t>Filled </a:t>
            </a:r>
            <a:r>
              <a:rPr lang="en-US" altLang="zh-CN" dirty="0" smtClean="0">
                <a:ea typeface="宋体" charset="-122"/>
              </a:rPr>
              <a:t>with outrage, she said, "It's terrible what you are doing to these boys!"</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What does the study tell us about social influence and social power</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The individual participant </a:t>
            </a:r>
            <a:r>
              <a:rPr lang="en-US" altLang="zh-CN" dirty="0" err="1" smtClean="0"/>
              <a:t>behaviour</a:t>
            </a:r>
            <a:r>
              <a:rPr lang="en-US" altLang="zh-CN" dirty="0" smtClean="0"/>
              <a:t> was largely under social control</a:t>
            </a:r>
          </a:p>
          <a:p>
            <a:r>
              <a:rPr lang="en-US" altLang="zh-CN" dirty="0" smtClean="0"/>
              <a:t>The roles had greater effect on the </a:t>
            </a:r>
            <a:r>
              <a:rPr lang="en-US" altLang="zh-CN" dirty="0" err="1" smtClean="0"/>
              <a:t>behaviour</a:t>
            </a:r>
            <a:endParaRPr lang="en-US" altLang="zh-CN" dirty="0" smtClean="0"/>
          </a:p>
          <a:p>
            <a:r>
              <a:rPr lang="en-US" altLang="zh-CN" dirty="0" smtClean="0"/>
              <a:t>Than existing beliefs and </a:t>
            </a:r>
            <a:r>
              <a:rPr lang="en-US" altLang="zh-CN" dirty="0" err="1" smtClean="0"/>
              <a:t>behaviours</a:t>
            </a:r>
            <a:r>
              <a:rPr lang="en-US" altLang="zh-CN" dirty="0" smtClean="0"/>
              <a:t> from their normal lives, personality or will power</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Do the results support the situational or dispositional hypothesis</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Situational</a:t>
            </a:r>
          </a:p>
          <a:p>
            <a:r>
              <a:rPr lang="en-US" altLang="zh-CN" dirty="0" smtClean="0"/>
              <a:t>Random allocation</a:t>
            </a:r>
          </a:p>
          <a:p>
            <a:r>
              <a:rPr lang="en-US" altLang="zh-CN" dirty="0" smtClean="0"/>
              <a:t>No clear instructions</a:t>
            </a:r>
          </a:p>
          <a:p>
            <a:r>
              <a:rPr lang="en-US" altLang="zh-CN" dirty="0" smtClean="0"/>
              <a:t>Still both guards and prisoners developed their own stereotyped </a:t>
            </a:r>
            <a:r>
              <a:rPr lang="en-US" altLang="zh-CN" dirty="0" err="1" smtClean="0"/>
              <a:t>behaviours</a:t>
            </a:r>
            <a:r>
              <a:rPr lang="en-US" altLang="zh-CN" dirty="0" smtClean="0"/>
              <a:t>, regardless of original characteristics</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Is the data qualitative or quantitative</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Qualitative</a:t>
            </a:r>
          </a:p>
          <a:p>
            <a:r>
              <a:rPr lang="en-US" altLang="zh-CN" dirty="0" smtClean="0"/>
              <a:t>Stories and accounts of what happened</a:t>
            </a:r>
          </a:p>
          <a:p>
            <a:r>
              <a:rPr lang="en-US" altLang="zh-CN" dirty="0" smtClean="0"/>
              <a:t>No numerical data for statistical analysis</a:t>
            </a:r>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Is the study reductionist</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Probably less so than any other of the studies examined here</a:t>
            </a:r>
          </a:p>
          <a:p>
            <a:r>
              <a:rPr lang="en-US" altLang="zh-CN" dirty="0" smtClean="0"/>
              <a:t>Very little effort to reduce what is being studied or how it is measured</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Does the study tell us anything about the nature nurture debate</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Supports the nurture viewpoint</a:t>
            </a:r>
          </a:p>
          <a:p>
            <a:r>
              <a:rPr lang="en-US" altLang="zh-CN" dirty="0" smtClean="0"/>
              <a:t>The environment/situation is much more important in determining </a:t>
            </a:r>
            <a:r>
              <a:rPr lang="en-US" altLang="zh-CN" dirty="0" err="1" smtClean="0"/>
              <a:t>behaviour</a:t>
            </a:r>
            <a:r>
              <a:rPr lang="en-US" altLang="zh-CN" dirty="0" smtClean="0"/>
              <a:t> than innate differences</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Which ethical guidelines were broken? Which were enforced</a:t>
            </a:r>
            <a:r>
              <a:rPr lang="en-US" sz="3600" dirty="0" smtClean="0"/>
              <a:t>?</a:t>
            </a:r>
            <a:endParaRPr lang="zh-CN" altLang="en-US" sz="3600" dirty="0"/>
          </a:p>
        </p:txBody>
      </p:sp>
      <p:sp>
        <p:nvSpPr>
          <p:cNvPr id="3" name="Content Placeholder 2"/>
          <p:cNvSpPr>
            <a:spLocks noGrp="1"/>
          </p:cNvSpPr>
          <p:nvPr>
            <p:ph idx="1"/>
          </p:nvPr>
        </p:nvSpPr>
        <p:spPr/>
        <p:txBody>
          <a:bodyPr>
            <a:normAutofit fontScale="85000" lnSpcReduction="10000"/>
          </a:bodyPr>
          <a:lstStyle/>
          <a:p>
            <a:r>
              <a:rPr lang="en-GB" dirty="0" smtClean="0"/>
              <a:t>- Psychological harm – crying, having to be withdrawn</a:t>
            </a:r>
            <a:endParaRPr lang="zh-CN" altLang="en-US" dirty="0" smtClean="0"/>
          </a:p>
          <a:p>
            <a:r>
              <a:rPr lang="en-GB" dirty="0" smtClean="0"/>
              <a:t>- Deception – prison arrest</a:t>
            </a:r>
            <a:endParaRPr lang="zh-CN" altLang="en-US" dirty="0" smtClean="0"/>
          </a:p>
          <a:p>
            <a:r>
              <a:rPr lang="en-GB" dirty="0" smtClean="0"/>
              <a:t>+ Written consent obtained (but not fully informed)</a:t>
            </a:r>
          </a:p>
          <a:p>
            <a:r>
              <a:rPr lang="en-GB" dirty="0" smtClean="0"/>
              <a:t>+ No alternative method.  Questionnaires and surveys lack realism and do not allow participants to experience the situation.  Prone to FUNDAMENTAL ATTRIBUTION ERROR&gt;</a:t>
            </a:r>
            <a:endParaRPr lang="zh-CN" altLang="en-US" dirty="0" smtClean="0"/>
          </a:p>
          <a:p>
            <a:r>
              <a:rPr lang="en-GB" dirty="0" smtClean="0"/>
              <a:t>+ Debriefing showed approval.</a:t>
            </a:r>
            <a:endParaRPr lang="zh-CN" altLang="en-US" dirty="0" smtClean="0"/>
          </a:p>
          <a:p>
            <a:r>
              <a:rPr lang="en-GB" dirty="0" smtClean="0"/>
              <a:t>+ One law introduced in US to prevent mixing of adults and </a:t>
            </a:r>
            <a:r>
              <a:rPr lang="en-GB" dirty="0" smtClean="0"/>
              <a:t>minors</a:t>
            </a:r>
            <a:endParaRPr lang="zh-CN" alt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What events led the researchers to conduct the experiment</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Many reports of prison violence</a:t>
            </a:r>
          </a:p>
          <a:p>
            <a:r>
              <a:rPr lang="en-US" altLang="zh-CN" dirty="0" smtClean="0"/>
              <a:t>‘Mass media are increasingly </a:t>
            </a:r>
            <a:r>
              <a:rPr lang="en-US" altLang="zh-CN" dirty="0" smtClean="0"/>
              <a:t> filled with accounts of atrocities committed daily, man against man, in reaction to the penal system or in the name of it’</a:t>
            </a:r>
          </a:p>
          <a:p>
            <a:r>
              <a:rPr lang="en-US" altLang="zh-CN" dirty="0" smtClean="0"/>
              <a:t>Riots at San Quentin and Attica</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Was the experiment reliable? Which variables were not properly controlled</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Not really</a:t>
            </a:r>
          </a:p>
          <a:p>
            <a:r>
              <a:rPr lang="en-US" altLang="zh-CN" dirty="0" smtClean="0"/>
              <a:t>No efforts made to control variables other than uniforms</a:t>
            </a:r>
          </a:p>
          <a:p>
            <a:r>
              <a:rPr lang="en-GB" dirty="0" smtClean="0"/>
              <a:t>Anecdotal – No real measurements taken</a:t>
            </a:r>
          </a:p>
          <a:p>
            <a:r>
              <a:rPr lang="en-GB" dirty="0" smtClean="0"/>
              <a:t>No statistical tests applied</a:t>
            </a:r>
          </a:p>
          <a:p>
            <a:r>
              <a:rPr lang="en-GB" dirty="0" smtClean="0"/>
              <a:t>No observation schedules used to measure any type of behaviour</a:t>
            </a:r>
            <a:endParaRPr lang="zh-CN" altLang="en-US" dirty="0" smtClean="0"/>
          </a:p>
          <a:p>
            <a:endParaRPr lang="en-US" dirty="0" smtClean="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can the results of this experiment be applied in real world situations</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Obviously, the government of prisons and other situations where people are given power over others</a:t>
            </a:r>
          </a:p>
          <a:p>
            <a:r>
              <a:rPr lang="en-US" altLang="zh-CN" dirty="0" smtClean="0"/>
              <a:t>It provides a warning about the need for control and regulation of police, prison guards, soldiers etc</a:t>
            </a:r>
          </a:p>
          <a:p>
            <a:r>
              <a:rPr lang="en-US" altLang="zh-CN" dirty="0" smtClean="0"/>
              <a:t>It resulted in legislation to control how prisons are run</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To what extent can the results be generalized to the population at large</a:t>
            </a:r>
            <a:r>
              <a:rPr lang="en-US" sz="3600" dirty="0" smtClean="0"/>
              <a:t>?</a:t>
            </a:r>
            <a:endParaRPr lang="zh-CN" altLang="en-US" sz="3600" dirty="0"/>
          </a:p>
        </p:txBody>
      </p:sp>
      <p:sp>
        <p:nvSpPr>
          <p:cNvPr id="3" name="Content Placeholder 2"/>
          <p:cNvSpPr>
            <a:spLocks noGrp="1"/>
          </p:cNvSpPr>
          <p:nvPr>
            <p:ph idx="1"/>
          </p:nvPr>
        </p:nvSpPr>
        <p:spPr/>
        <p:txBody>
          <a:bodyPr>
            <a:normAutofit lnSpcReduction="10000"/>
          </a:bodyPr>
          <a:lstStyle/>
          <a:p>
            <a:r>
              <a:rPr lang="en-US" altLang="zh-CN" dirty="0" smtClean="0"/>
              <a:t>The sample was small and </a:t>
            </a:r>
          </a:p>
          <a:p>
            <a:r>
              <a:rPr lang="en-US" altLang="zh-CN" dirty="0" smtClean="0"/>
              <a:t>The sample was an volunteer sample and so not representative</a:t>
            </a:r>
          </a:p>
          <a:p>
            <a:r>
              <a:rPr lang="en-US" altLang="zh-CN" dirty="0" smtClean="0"/>
              <a:t>Every member of the target population did not have an equal chance of being in the sample</a:t>
            </a:r>
          </a:p>
          <a:p>
            <a:r>
              <a:rPr lang="en-US" altLang="zh-CN" dirty="0" smtClean="0"/>
              <a:t>So there may have been bias in the sample</a:t>
            </a:r>
          </a:p>
          <a:p>
            <a:r>
              <a:rPr lang="en-US" altLang="zh-CN" dirty="0" smtClean="0"/>
              <a:t>Young men – more likely to be aggressive, to act arbitrarily and be cruel</a:t>
            </a:r>
            <a:endParaRPr lang="en-US" altLang="zh-CN" dirty="0" smtClean="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Why is this study considered among the social approach</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It looks at the way in which social factors affect psychological processes</a:t>
            </a:r>
          </a:p>
          <a:p>
            <a:r>
              <a:rPr lang="en-US" altLang="zh-CN" dirty="0" smtClean="0"/>
              <a:t>In this case how social roles and social power</a:t>
            </a:r>
          </a:p>
          <a:p>
            <a:r>
              <a:rPr lang="en-US" altLang="zh-CN" dirty="0" smtClean="0"/>
              <a:t>Affect how people treat each other</a:t>
            </a:r>
          </a:p>
          <a:p>
            <a:r>
              <a:rPr lang="en-US" altLang="zh-CN" dirty="0" smtClean="0"/>
              <a:t>And how being subjected to arbitrary rules, cruelty and imprisonment</a:t>
            </a:r>
          </a:p>
          <a:p>
            <a:r>
              <a:rPr lang="en-US" altLang="zh-CN" dirty="0" smtClean="0"/>
              <a:t>Affects emotions and </a:t>
            </a:r>
            <a:r>
              <a:rPr lang="en-US" altLang="zh-CN" smtClean="0"/>
              <a:t>self image</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endParaRPr lang="zh-CN" altLang="en-US" sz="3600" dirty="0"/>
          </a:p>
        </p:txBody>
      </p:sp>
      <p:sp>
        <p:nvSpPr>
          <p:cNvPr id="3" name="Content Placeholder 2"/>
          <p:cNvSpPr>
            <a:spLocks noGrp="1"/>
          </p:cNvSpPr>
          <p:nvPr>
            <p:ph idx="1"/>
          </p:nvPr>
        </p:nvSpPr>
        <p:spPr/>
        <p:txBody>
          <a:bodyPr>
            <a:normAutofit/>
          </a:bodyPr>
          <a:lstStyle/>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nodePh="1">
                                  <p:stCondLst>
                                    <p:cond delay="0"/>
                                  </p:stCondLst>
                                  <p:endCondLst>
                                    <p:cond evt="begin" delay="0">
                                      <p:tn val="11"/>
                                    </p:cond>
                                  </p:end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What was the purpose of the uniforms</a:t>
            </a:r>
            <a:r>
              <a:rPr lang="en-US" sz="3600" dirty="0" smtClean="0"/>
              <a:t>?</a:t>
            </a:r>
            <a:endParaRPr lang="zh-CN" altLang="en-US" sz="3600" dirty="0"/>
          </a:p>
        </p:txBody>
      </p:sp>
      <p:sp>
        <p:nvSpPr>
          <p:cNvPr id="3" name="Content Placeholder 2"/>
          <p:cNvSpPr>
            <a:spLocks noGrp="1"/>
          </p:cNvSpPr>
          <p:nvPr>
            <p:ph idx="1"/>
          </p:nvPr>
        </p:nvSpPr>
        <p:spPr>
          <a:xfrm>
            <a:off x="457200" y="1357298"/>
            <a:ext cx="8229600" cy="4900634"/>
          </a:xfrm>
        </p:spPr>
        <p:txBody>
          <a:bodyPr>
            <a:normAutofit fontScale="85000" lnSpcReduction="10000"/>
          </a:bodyPr>
          <a:lstStyle/>
          <a:p>
            <a:r>
              <a:rPr lang="en-US" altLang="zh-CN" dirty="0" smtClean="0"/>
              <a:t>The uniforms were designed to cause </a:t>
            </a:r>
            <a:r>
              <a:rPr lang="en-US" altLang="zh-CN" dirty="0" err="1" smtClean="0"/>
              <a:t>deindividuation</a:t>
            </a:r>
            <a:endParaRPr lang="en-US" altLang="zh-CN" dirty="0" smtClean="0"/>
          </a:p>
          <a:p>
            <a:r>
              <a:rPr lang="en-US" altLang="zh-CN" dirty="0" smtClean="0"/>
              <a:t>Removing individual characteristics such as:</a:t>
            </a:r>
          </a:p>
          <a:p>
            <a:pPr lvl="1"/>
            <a:r>
              <a:rPr lang="en-US" altLang="zh-CN" dirty="0" smtClean="0"/>
              <a:t>Choice of clothing</a:t>
            </a:r>
          </a:p>
          <a:p>
            <a:pPr lvl="1"/>
            <a:r>
              <a:rPr lang="en-US" altLang="zh-CN" dirty="0" smtClean="0"/>
              <a:t>Hairstyle</a:t>
            </a:r>
          </a:p>
          <a:p>
            <a:pPr lvl="1"/>
            <a:r>
              <a:rPr lang="en-US" altLang="zh-CN" dirty="0" smtClean="0"/>
              <a:t>Name (replaced by number)</a:t>
            </a:r>
          </a:p>
          <a:p>
            <a:r>
              <a:rPr lang="en-US" altLang="zh-CN" dirty="0" smtClean="0"/>
              <a:t>For prisoners</a:t>
            </a:r>
          </a:p>
          <a:p>
            <a:pPr lvl="1"/>
            <a:r>
              <a:rPr lang="en-US" altLang="zh-CN" dirty="0" smtClean="0"/>
              <a:t>Wearing a chain to </a:t>
            </a:r>
          </a:p>
          <a:p>
            <a:pPr lvl="1"/>
            <a:r>
              <a:rPr lang="en-US" altLang="zh-CN" dirty="0" smtClean="0"/>
              <a:t>Wearing a smock and stocking to reduce masculinity</a:t>
            </a:r>
          </a:p>
          <a:p>
            <a:r>
              <a:rPr lang="en-US" altLang="zh-CN" dirty="0" smtClean="0"/>
              <a:t>For guards</a:t>
            </a:r>
          </a:p>
          <a:p>
            <a:pPr lvl="1"/>
            <a:r>
              <a:rPr lang="en-US" altLang="zh-CN" dirty="0" smtClean="0"/>
              <a:t>Sunglasses so that the emotions in eyes cannot be seen</a:t>
            </a:r>
          </a:p>
          <a:p>
            <a:pPr lvl="1"/>
            <a:r>
              <a:rPr lang="en-US" altLang="zh-CN" dirty="0" smtClean="0"/>
              <a:t>Batons and whistles as symbols of power</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3">
                                            <p:txEl>
                                              <p:pRg st="10" end="10"/>
                                            </p:txEl>
                                          </p:spTgt>
                                        </p:tgtEl>
                                        <p:attrNameLst>
                                          <p:attrName>style.visibility</p:attrName>
                                        </p:attrNameLst>
                                      </p:cBhvr>
                                      <p:to>
                                        <p:strVal val="visible"/>
                                      </p:to>
                                    </p:set>
                                    <p:anim calcmode="lin" valueType="num">
                                      <p:cBhvr additive="base">
                                        <p:cTn id="5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Why </a:t>
            </a:r>
            <a:r>
              <a:rPr lang="en-US" sz="3600" dirty="0" smtClean="0"/>
              <a:t>were participants screened for mental problems?</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Because the procedures were very stressful and they did want participants who would suffer nervous problems</a:t>
            </a:r>
          </a:p>
          <a:p>
            <a:r>
              <a:rPr lang="en-US" altLang="zh-CN" dirty="0" smtClean="0"/>
              <a:t>To make sure that the </a:t>
            </a:r>
            <a:r>
              <a:rPr lang="en-US" altLang="zh-CN" dirty="0" err="1" smtClean="0"/>
              <a:t>behaviours</a:t>
            </a:r>
            <a:r>
              <a:rPr lang="en-US" altLang="zh-CN" dirty="0" smtClean="0"/>
              <a:t> were caused by the situation</a:t>
            </a:r>
          </a:p>
          <a:p>
            <a:r>
              <a:rPr lang="en-US" altLang="zh-CN" dirty="0" smtClean="0"/>
              <a:t>Not individual differences related to mental health</a:t>
            </a:r>
            <a:endParaRPr lang="en-US" altLang="zh-CN"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Why did they get police to arrest and process the prisoners</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To raise ecological validity</a:t>
            </a:r>
          </a:p>
          <a:p>
            <a:r>
              <a:rPr lang="en-US" altLang="zh-CN" dirty="0" smtClean="0"/>
              <a:t>To replicate the real procedures of a criminal suspect</a:t>
            </a:r>
            <a:endParaRPr lang="en-US" altLang="zh-CN" dirty="0" smtClean="0"/>
          </a:p>
          <a:p>
            <a:r>
              <a:rPr lang="en-US" altLang="zh-CN" dirty="0" smtClean="0"/>
              <a:t>To make prisoners more concerned about their situation</a:t>
            </a:r>
            <a:endParaRPr lang="en-US" altLang="zh-CN"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Why did they strip and delouse prisoners</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To humiliate them and create resentment</a:t>
            </a:r>
          </a:p>
          <a:p>
            <a:r>
              <a:rPr lang="en-US" altLang="zh-CN" dirty="0" smtClean="0"/>
              <a:t>To replicate the </a:t>
            </a:r>
            <a:r>
              <a:rPr lang="en-US" altLang="zh-CN" dirty="0" smtClean="0"/>
              <a:t>real induction procedures for prisoners</a:t>
            </a:r>
          </a:p>
          <a:p>
            <a:r>
              <a:rPr lang="en-US" altLang="zh-CN" dirty="0" smtClean="0"/>
              <a:t>To raise ecological validity</a:t>
            </a:r>
          </a:p>
          <a:p>
            <a:endParaRPr lang="en-US" altLang="zh-CN" dirty="0" smtClean="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altLang="zh-CN" sz="3600" dirty="0" smtClean="0"/>
              <a:t>What instructions were the guards given? The prisoners?</a:t>
            </a:r>
            <a:endParaRPr lang="zh-CN" altLang="en-US" sz="3600" dirty="0"/>
          </a:p>
        </p:txBody>
      </p:sp>
      <p:sp>
        <p:nvSpPr>
          <p:cNvPr id="3" name="Content Placeholder 2"/>
          <p:cNvSpPr>
            <a:spLocks noGrp="1"/>
          </p:cNvSpPr>
          <p:nvPr>
            <p:ph idx="1"/>
          </p:nvPr>
        </p:nvSpPr>
        <p:spPr/>
        <p:txBody>
          <a:bodyPr>
            <a:normAutofit/>
          </a:bodyPr>
          <a:lstStyle/>
          <a:p>
            <a:r>
              <a:rPr lang="en-GB" dirty="0" smtClean="0">
                <a:latin typeface="Calibri" pitchFamily="34" charset="0"/>
              </a:rPr>
              <a:t>Told “</a:t>
            </a:r>
            <a:r>
              <a:rPr lang="en-GB" dirty="0" smtClean="0">
                <a:latin typeface="Calibri" pitchFamily="34" charset="0"/>
              </a:rPr>
              <a:t>TO MAINTAIN THE REASONABLE DEGREE OF ORDER WITHIN THE PRISON NECESSARY FOR ITS EFFECTIVE FUNCTIONING”</a:t>
            </a:r>
          </a:p>
          <a:p>
            <a:r>
              <a:rPr lang="en-US" altLang="zh-CN" dirty="0" smtClean="0"/>
              <a:t>Prisoners given no instructions by the researchers</a:t>
            </a:r>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ltLang="zh-CN" sz="3600" dirty="0" smtClean="0"/>
              <a:t>How did the prisoners behave when they met a priest?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Used identity numbers to refer to themselves </a:t>
            </a:r>
          </a:p>
          <a:p>
            <a:r>
              <a:rPr lang="en-US" altLang="zh-CN" dirty="0" smtClean="0"/>
              <a:t>Asked for a lawyer</a:t>
            </a:r>
            <a:endParaRPr lang="zh-CN" altLang="en-US" dirty="0" smtClean="0"/>
          </a:p>
          <a:p>
            <a:r>
              <a:rPr lang="en-US" altLang="zh-CN" dirty="0" smtClean="0"/>
              <a:t>Asked to be bailed out</a:t>
            </a:r>
          </a:p>
          <a:p>
            <a:r>
              <a:rPr lang="en-US" altLang="zh-CN" dirty="0" err="1" smtClean="0"/>
              <a:t>Zimbardo</a:t>
            </a:r>
            <a:r>
              <a:rPr lang="en-US" altLang="zh-CN" dirty="0" smtClean="0"/>
              <a:t> considers this evidence that the participants accepted the reality of the situation</a:t>
            </a:r>
          </a:p>
          <a:p>
            <a:endParaRPr lang="en-US" altLang="zh-CN"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sz="3600" dirty="0" smtClean="0"/>
              <a:t>How did the prisoners behave at the parole board</a:t>
            </a:r>
            <a:r>
              <a:rPr lang="en-US" sz="3600" dirty="0" smtClean="0"/>
              <a:t>?</a:t>
            </a:r>
            <a:endParaRPr lang="zh-CN" altLang="en-US" sz="3600" dirty="0"/>
          </a:p>
        </p:txBody>
      </p:sp>
      <p:sp>
        <p:nvSpPr>
          <p:cNvPr id="3" name="Content Placeholder 2"/>
          <p:cNvSpPr>
            <a:spLocks noGrp="1"/>
          </p:cNvSpPr>
          <p:nvPr>
            <p:ph idx="1"/>
          </p:nvPr>
        </p:nvSpPr>
        <p:spPr/>
        <p:txBody>
          <a:bodyPr>
            <a:normAutofit/>
          </a:bodyPr>
          <a:lstStyle/>
          <a:p>
            <a:r>
              <a:rPr lang="en-US" altLang="zh-CN" dirty="0" smtClean="0"/>
              <a:t>3/5 asked to be released without payment</a:t>
            </a:r>
          </a:p>
          <a:p>
            <a:r>
              <a:rPr lang="en-US" altLang="zh-CN" dirty="0" smtClean="0"/>
              <a:t>When told this would be considered quietly went back to cell</a:t>
            </a:r>
          </a:p>
          <a:p>
            <a:r>
              <a:rPr lang="en-US" altLang="zh-CN" dirty="0" err="1" smtClean="0"/>
              <a:t>Zimbardo</a:t>
            </a:r>
            <a:r>
              <a:rPr lang="en-US" altLang="zh-CN" dirty="0" smtClean="0"/>
              <a:t> considers this evidence that the participants accepted the reality of the situation</a:t>
            </a:r>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620</TotalTime>
  <Words>1108</Words>
  <Application>Microsoft Office PowerPoint</Application>
  <PresentationFormat>On-screen Show (4:3)</PresentationFormat>
  <Paragraphs>113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Haney, Banks &amp; Zimbardo – Stanford Prison Experiment</vt:lpstr>
      <vt:lpstr>What events led the researchers to conduct the experiment?</vt:lpstr>
      <vt:lpstr>What was the purpose of the uniforms?</vt:lpstr>
      <vt:lpstr>Why were participants screened for mental problems?</vt:lpstr>
      <vt:lpstr>Why did they get police to arrest and process the prisoners?</vt:lpstr>
      <vt:lpstr>Why did they strip and delouse prisoners?</vt:lpstr>
      <vt:lpstr>What instructions were the guards given? The prisoners?</vt:lpstr>
      <vt:lpstr>How did the prisoners behave when they met a priest?</vt:lpstr>
      <vt:lpstr>How did the prisoners behave at the parole board?</vt:lpstr>
      <vt:lpstr>Why have some critics said that this is not an experiment at all?</vt:lpstr>
      <vt:lpstr>What was the ‘Pathology of Power’ according to Zimbardo?</vt:lpstr>
      <vt:lpstr>What was the ‘Pathological Prisoner Syndrome’ according to Zimbardo?</vt:lpstr>
      <vt:lpstr>Why was the study ended early?</vt:lpstr>
      <vt:lpstr>What does the study tell us about social influence and social power?</vt:lpstr>
      <vt:lpstr>Do the results support the situational or dispositional hypothesis?</vt:lpstr>
      <vt:lpstr>Is the data qualitative or quantitative?</vt:lpstr>
      <vt:lpstr>Is the study reductionist?</vt:lpstr>
      <vt:lpstr>Does the study tell us anything about the nature nurture debate?</vt:lpstr>
      <vt:lpstr>Which ethical guidelines were broken? Which were enforced?</vt:lpstr>
      <vt:lpstr>Was the experiment reliable? Which variables were not properly controlled?</vt:lpstr>
      <vt:lpstr>How can the results of this experiment be applied in real world situations?</vt:lpstr>
      <vt:lpstr>To what extent can the results be generalized to the population at large?</vt:lpstr>
      <vt:lpstr>Why is this study considered among the social approach?</vt:lpstr>
      <vt:lpstr>Slide 24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Mann, Vrij &amp; Bull – Suspects, Lies and Videotape</dc:title>
  <dc:creator>user</dc:creator>
  <cp:lastModifiedBy>user</cp:lastModifiedBy>
  <cp:revision>121</cp:revision>
  <dcterms:created xsi:type="dcterms:W3CDTF">2014-07-20T07:02:20Z</dcterms:created>
  <dcterms:modified xsi:type="dcterms:W3CDTF">2014-07-27T09:31:48Z</dcterms:modified>
</cp:coreProperties>
</file>