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90" r:id="rId8"/>
    <p:sldId id="268" r:id="rId9"/>
    <p:sldId id="289" r:id="rId10"/>
    <p:sldId id="269" r:id="rId11"/>
    <p:sldId id="270" r:id="rId12"/>
    <p:sldId id="271" r:id="rId13"/>
    <p:sldId id="291" r:id="rId14"/>
    <p:sldId id="272" r:id="rId15"/>
    <p:sldId id="273" r:id="rId16"/>
    <p:sldId id="274" r:id="rId17"/>
    <p:sldId id="275" r:id="rId18"/>
    <p:sldId id="276" r:id="rId19"/>
    <p:sldId id="277" r:id="rId20"/>
    <p:sldId id="279" r:id="rId21"/>
    <p:sldId id="292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014EC-C3C6-44DC-AFD3-8C75A72B77AD}" type="datetimeFigureOut">
              <a:rPr lang="zh-CN" altLang="en-US" smtClean="0"/>
              <a:pPr/>
              <a:t>2014-7-27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5079D-B0BE-4EB3-961D-02F813F9DF8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err="1" smtClean="0"/>
              <a:t>Milgram</a:t>
            </a:r>
            <a:r>
              <a:rPr lang="en-US" altLang="zh-CN" dirty="0" smtClean="0"/>
              <a:t> </a:t>
            </a:r>
            <a:r>
              <a:rPr lang="en-US" altLang="zh-CN" smtClean="0"/>
              <a:t>– Obedience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Responses to Discussion Questions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 aspects of the experimental situation contributed to obedience?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Prestigious university setting (Legitimate authority)</a:t>
            </a:r>
          </a:p>
          <a:p>
            <a:r>
              <a:rPr lang="en-US" altLang="zh-CN" dirty="0" smtClean="0"/>
              <a:t>Worthy outcome – advance knowledge</a:t>
            </a:r>
          </a:p>
          <a:p>
            <a:r>
              <a:rPr lang="en-US" altLang="zh-CN" dirty="0" smtClean="0"/>
              <a:t>Victim volunteered</a:t>
            </a:r>
          </a:p>
          <a:p>
            <a:r>
              <a:rPr lang="en-US" altLang="zh-CN" dirty="0" smtClean="0"/>
              <a:t>‘Random’ allocation of task</a:t>
            </a:r>
          </a:p>
          <a:p>
            <a:r>
              <a:rPr lang="en-US" altLang="zh-CN" dirty="0" smtClean="0"/>
              <a:t>Feeling obligation from having volunteered</a:t>
            </a:r>
          </a:p>
          <a:p>
            <a:r>
              <a:rPr lang="en-US" altLang="zh-CN" dirty="0" smtClean="0"/>
              <a:t>Feeling obligation from being paid</a:t>
            </a:r>
          </a:p>
          <a:p>
            <a:r>
              <a:rPr lang="en-US" altLang="zh-CN" dirty="0" smtClean="0"/>
              <a:t>Participants unsure of their rights to withdraw</a:t>
            </a:r>
          </a:p>
          <a:p>
            <a:r>
              <a:rPr lang="en-US" altLang="zh-CN" dirty="0" smtClean="0"/>
              <a:t>Victim continues up to 300V</a:t>
            </a:r>
          </a:p>
          <a:p>
            <a:r>
              <a:rPr lang="en-US" altLang="zh-CN" dirty="0" smtClean="0"/>
              <a:t>Assured shocks are ‘painful’ but not dangerous</a:t>
            </a:r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Why might most participants, having started,  continue to the end?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Continuing allows participants to continue to blame the experimenter for what took place</a:t>
            </a:r>
          </a:p>
          <a:p>
            <a:r>
              <a:rPr lang="en-US" altLang="zh-CN" dirty="0" smtClean="0"/>
              <a:t>Participant is only acting as an agent, not responsible for any suffering</a:t>
            </a:r>
          </a:p>
          <a:p>
            <a:r>
              <a:rPr lang="en-US" altLang="zh-CN" dirty="0" smtClean="0"/>
              <a:t>By stopping, participants not only take responsibility for stopping what will happen</a:t>
            </a:r>
          </a:p>
          <a:p>
            <a:r>
              <a:rPr lang="en-US" altLang="zh-CN" dirty="0" smtClean="0"/>
              <a:t>But also for the shocks which they have already delivered and their consequences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/>
              <a:t>What does the study tell us about social influence and social power?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Certain situations can raise the amount of social power one person influences over another</a:t>
            </a:r>
          </a:p>
          <a:p>
            <a:r>
              <a:rPr lang="en-US" altLang="zh-CN" dirty="0" smtClean="0"/>
              <a:t>The experimenter was seen to have ‘legitimate authority’</a:t>
            </a:r>
          </a:p>
          <a:p>
            <a:r>
              <a:rPr lang="en-US" altLang="zh-CN" dirty="0" smtClean="0"/>
              <a:t>Ps submitted to their authority</a:t>
            </a:r>
          </a:p>
          <a:p>
            <a:r>
              <a:rPr lang="en-US" altLang="zh-CN" dirty="0" smtClean="0"/>
              <a:t>To fail to obey their instructions would be a breach of social agreement</a:t>
            </a:r>
          </a:p>
          <a:p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Do the results support the situational or dispositional hypothesis?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Situational hypothesis</a:t>
            </a:r>
          </a:p>
          <a:p>
            <a:r>
              <a:rPr lang="en-US" altLang="zh-CN" dirty="0" smtClean="0"/>
              <a:t>Most people obeyed</a:t>
            </a:r>
          </a:p>
          <a:p>
            <a:r>
              <a:rPr lang="en-US" altLang="zh-CN" dirty="0" smtClean="0"/>
              <a:t>Even though they knew it was wrong</a:t>
            </a:r>
          </a:p>
          <a:p>
            <a:r>
              <a:rPr lang="en-US" altLang="zh-CN" dirty="0" smtClean="0"/>
              <a:t>And did not want to obey</a:t>
            </a:r>
          </a:p>
          <a:p>
            <a:r>
              <a:rPr lang="en-US" altLang="zh-CN" dirty="0" smtClean="0"/>
              <a:t>So, not related to understanding or personal disposition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Is the data qualitative or quantitative?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Both</a:t>
            </a:r>
          </a:p>
          <a:p>
            <a:r>
              <a:rPr lang="en-US" altLang="zh-CN" dirty="0" smtClean="0"/>
              <a:t>Quantitative data on degree of obedience (V)</a:t>
            </a:r>
          </a:p>
          <a:p>
            <a:r>
              <a:rPr lang="en-US" altLang="zh-CN" dirty="0" smtClean="0"/>
              <a:t>Frequency of obeying (% delivery)</a:t>
            </a:r>
          </a:p>
          <a:p>
            <a:r>
              <a:rPr lang="en-US" altLang="zh-CN" dirty="0" smtClean="0"/>
              <a:t>Qualitative data on observation of </a:t>
            </a:r>
            <a:r>
              <a:rPr lang="en-US" altLang="zh-CN" dirty="0" err="1" smtClean="0"/>
              <a:t>behaviour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Is the study reductionist?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Yes</a:t>
            </a:r>
          </a:p>
          <a:p>
            <a:r>
              <a:rPr lang="en-US" altLang="zh-CN" dirty="0" smtClean="0"/>
              <a:t>It looks at a complex social </a:t>
            </a:r>
            <a:r>
              <a:rPr lang="en-US" altLang="zh-CN" dirty="0" err="1" smtClean="0"/>
              <a:t>behaviour</a:t>
            </a:r>
            <a:endParaRPr lang="en-US" altLang="zh-CN" dirty="0" smtClean="0"/>
          </a:p>
          <a:p>
            <a:r>
              <a:rPr lang="en-US" altLang="zh-CN" dirty="0" smtClean="0"/>
              <a:t>In a simplified setting</a:t>
            </a:r>
          </a:p>
          <a:p>
            <a:r>
              <a:rPr lang="en-US" altLang="zh-CN" dirty="0" smtClean="0"/>
              <a:t>Which limits the number of possible responses available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Does the study tell us anything about the nature nurture debate?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Very much supports the nurture side</a:t>
            </a:r>
          </a:p>
          <a:p>
            <a:r>
              <a:rPr lang="en-US" altLang="zh-CN" dirty="0" smtClean="0"/>
              <a:t>People obeyed because of the situation</a:t>
            </a:r>
          </a:p>
          <a:p>
            <a:r>
              <a:rPr lang="en-US" altLang="zh-CN" dirty="0" smtClean="0"/>
              <a:t>Not their innate disposition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Which ethical guidelines were broken? Which were enforced?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Major deception regarding among others:</a:t>
            </a:r>
          </a:p>
          <a:p>
            <a:pPr lvl="1"/>
            <a:r>
              <a:rPr lang="en-US" dirty="0" smtClean="0"/>
              <a:t>nature of experiment</a:t>
            </a:r>
          </a:p>
          <a:p>
            <a:pPr lvl="1"/>
            <a:r>
              <a:rPr lang="en-US" dirty="0" smtClean="0"/>
              <a:t>allocation of roles</a:t>
            </a:r>
          </a:p>
          <a:p>
            <a:pPr lvl="1"/>
            <a:r>
              <a:rPr lang="en-US" dirty="0" smtClean="0"/>
              <a:t>delivery of shocks</a:t>
            </a:r>
          </a:p>
          <a:p>
            <a:pPr lvl="1"/>
            <a:r>
              <a:rPr lang="en-US" dirty="0" smtClean="0"/>
              <a:t>learners responses</a:t>
            </a:r>
          </a:p>
          <a:p>
            <a:r>
              <a:rPr lang="en-US" dirty="0" smtClean="0"/>
              <a:t>Prevented informed consent</a:t>
            </a:r>
          </a:p>
          <a:p>
            <a:r>
              <a:rPr lang="en-US" dirty="0" smtClean="0"/>
              <a:t>Prompts violated right to withdraw</a:t>
            </a:r>
          </a:p>
          <a:p>
            <a:r>
              <a:rPr lang="en-US" dirty="0" smtClean="0"/>
              <a:t>Very stressful, nervous responses - Possible harm</a:t>
            </a:r>
          </a:p>
          <a:p>
            <a:r>
              <a:rPr lang="en-US" dirty="0" smtClean="0"/>
              <a:t>A debriefing was given at the end in which the deception was revealed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Was the experiment reliable? Which variables were not properly controlled?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Laboratory Procedure allowed for strict adherence to procedures and control of environment:</a:t>
            </a:r>
          </a:p>
          <a:p>
            <a:pPr lvl="1"/>
            <a:r>
              <a:rPr lang="en-US" dirty="0" smtClean="0"/>
              <a:t>Same personnel: learner and experimenter</a:t>
            </a:r>
          </a:p>
          <a:p>
            <a:pPr lvl="1"/>
            <a:r>
              <a:rPr lang="en-US" dirty="0" smtClean="0"/>
              <a:t>Same instructions and speech given</a:t>
            </a:r>
          </a:p>
          <a:p>
            <a:pPr lvl="1"/>
            <a:r>
              <a:rPr lang="en-US" dirty="0" smtClean="0"/>
              <a:t>Same responses by learner</a:t>
            </a:r>
          </a:p>
          <a:p>
            <a:pPr lvl="1"/>
            <a:r>
              <a:rPr lang="en-US" dirty="0" smtClean="0"/>
              <a:t>Same prods</a:t>
            </a:r>
          </a:p>
          <a:p>
            <a:pPr lvl="1"/>
            <a:r>
              <a:rPr lang="en-US" dirty="0" smtClean="0"/>
              <a:t>Same apparatus, set up, room</a:t>
            </a:r>
          </a:p>
          <a:p>
            <a:r>
              <a:rPr lang="en-US" dirty="0" smtClean="0"/>
              <a:t>Observations not </a:t>
            </a:r>
            <a:r>
              <a:rPr lang="en-US" dirty="0" err="1" smtClean="0"/>
              <a:t>standardised</a:t>
            </a:r>
            <a:r>
              <a:rPr lang="en-US" dirty="0" smtClean="0"/>
              <a:t> using a schedule</a:t>
            </a:r>
          </a:p>
          <a:p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CN" sz="3600" dirty="0" smtClean="0"/>
              <a:t>Does the study have mundane realism?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Laboratory experiment, so may lack EV</a:t>
            </a:r>
          </a:p>
          <a:p>
            <a:r>
              <a:rPr lang="en-US" dirty="0" smtClean="0"/>
              <a:t>Unusual surroundings, tasks, may have created unusual levels of response – i.e. they obeyed when they would not have done in their normal lives</a:t>
            </a:r>
          </a:p>
          <a:p>
            <a:r>
              <a:rPr lang="en-US" dirty="0" smtClean="0"/>
              <a:t>High quality components used to make shock generator look as authentic as possible</a:t>
            </a:r>
          </a:p>
          <a:p>
            <a:r>
              <a:rPr lang="en-US" dirty="0" smtClean="0"/>
              <a:t>Nervous responses indicate that participants really believed that they were giving shocks</a:t>
            </a:r>
          </a:p>
          <a:p>
            <a:r>
              <a:rPr lang="en-US" dirty="0" smtClean="0"/>
              <a:t>In post study interviews, most indicated that the shocks would have been ‘extremely painful’</a:t>
            </a:r>
          </a:p>
          <a:p>
            <a:r>
              <a:rPr lang="en-US" dirty="0" smtClean="0"/>
              <a:t>The process of obeying was the same as it would be in any circumstances</a:t>
            </a:r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What, at the time, recent events motivated </a:t>
            </a:r>
            <a:r>
              <a:rPr lang="en-US" sz="3600" dirty="0" err="1" smtClean="0"/>
              <a:t>Milgram</a:t>
            </a:r>
            <a:r>
              <a:rPr lang="en-US" sz="3600" dirty="0" smtClean="0"/>
              <a:t> to conduct the study?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Trial of concentration camp guard Adolf Eichmann</a:t>
            </a:r>
          </a:p>
          <a:p>
            <a:r>
              <a:rPr lang="en-US" altLang="zh-CN" dirty="0" smtClean="0"/>
              <a:t>Claimed that he was only following orders when killing </a:t>
            </a:r>
            <a:r>
              <a:rPr lang="en-US" altLang="zh-CN" dirty="0" err="1" smtClean="0"/>
              <a:t>jews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/>
              <a:t>How can the results of this experiment be applied in real world situations?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 lot of relevance since obedience  is a common occurrence, e.g. in military</a:t>
            </a:r>
          </a:p>
          <a:p>
            <a:r>
              <a:rPr lang="en-US" altLang="zh-CN" dirty="0" smtClean="0"/>
              <a:t>Soldiers are trained to obey orders</a:t>
            </a:r>
          </a:p>
          <a:p>
            <a:r>
              <a:rPr lang="en-US" altLang="zh-CN" dirty="0" smtClean="0"/>
              <a:t>But are often held responsible for outcomes</a:t>
            </a:r>
          </a:p>
          <a:p>
            <a:r>
              <a:rPr lang="en-US" altLang="zh-CN" dirty="0" smtClean="0"/>
              <a:t>Training towards obedience – by parents, schools, military – may make people more likely to commit atrocities without questioning their actions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/>
              <a:t>Why is this study considered among the social approach?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It looks at the way in which social factors affect psychological processes</a:t>
            </a:r>
          </a:p>
          <a:p>
            <a:r>
              <a:rPr lang="en-US" altLang="zh-CN" dirty="0" smtClean="0"/>
              <a:t>In this case how social situation can bring about obedience</a:t>
            </a:r>
          </a:p>
          <a:p>
            <a:r>
              <a:rPr lang="en-US" altLang="zh-CN" dirty="0" smtClean="0"/>
              <a:t>And force obedient </a:t>
            </a:r>
            <a:r>
              <a:rPr lang="en-US" altLang="zh-CN" dirty="0" err="1" smtClean="0"/>
              <a:t>behaviour</a:t>
            </a:r>
            <a:r>
              <a:rPr lang="en-US" altLang="zh-CN" dirty="0" smtClean="0"/>
              <a:t> which contradicts beliefs and normal </a:t>
            </a:r>
            <a:r>
              <a:rPr lang="en-US" altLang="zh-CN" dirty="0" err="1" smtClean="0"/>
              <a:t>behaviours</a:t>
            </a:r>
            <a:r>
              <a:rPr lang="en-US" altLang="zh-CN" dirty="0" smtClean="0"/>
              <a:t> in </a:t>
            </a:r>
            <a:r>
              <a:rPr lang="en-US" altLang="zh-CN" smtClean="0"/>
              <a:t>other circumstances</a:t>
            </a:r>
            <a:endParaRPr lang="en-US" altLang="zh-CN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 is the ‘Germans are different’ hypothesis?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“There is something different about the German people which makes them more likely to obey orders and carry out such atrocities.”</a:t>
            </a:r>
          </a:p>
          <a:p>
            <a:r>
              <a:rPr lang="en-US" altLang="zh-CN" dirty="0" smtClean="0"/>
              <a:t>Americans would not do this kind of thing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What drawbacks may result from a volunteer sample obtained from a newspaper?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The sample will be restricted to those people who read the newspaper</a:t>
            </a:r>
          </a:p>
          <a:p>
            <a:r>
              <a:rPr lang="en-US" altLang="zh-CN" dirty="0" smtClean="0"/>
              <a:t>And respond to adverts</a:t>
            </a:r>
          </a:p>
          <a:p>
            <a:r>
              <a:rPr lang="en-US" altLang="zh-CN" dirty="0" smtClean="0"/>
              <a:t>Not every member of the target population has an equal chance of being in the sample</a:t>
            </a:r>
          </a:p>
          <a:p>
            <a:r>
              <a:rPr lang="en-US" altLang="zh-CN" dirty="0" smtClean="0"/>
              <a:t>So it may be biased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Why was this an ex post facto experiment?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Participants were allocated to nationality groups before the experiment started</a:t>
            </a:r>
          </a:p>
          <a:p>
            <a:r>
              <a:rPr lang="en-US" dirty="0" smtClean="0"/>
              <a:t>To </a:t>
            </a:r>
            <a:r>
              <a:rPr lang="en-US" dirty="0" err="1" smtClean="0"/>
              <a:t>operationalise</a:t>
            </a:r>
            <a:r>
              <a:rPr lang="en-US" dirty="0" smtClean="0"/>
              <a:t> fully the IV, it must be possible to manipulate it</a:t>
            </a:r>
          </a:p>
          <a:p>
            <a:r>
              <a:rPr lang="en-US" dirty="0" smtClean="0"/>
              <a:t>i.e. participants should be randomly allocated to either the experimental or control condition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/>
              <a:t>Why did they use complicated looking equipment?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To raise experimental realism</a:t>
            </a:r>
          </a:p>
          <a:p>
            <a:r>
              <a:rPr lang="en-US" altLang="zh-CN" dirty="0" smtClean="0"/>
              <a:t>To add more strength to the deception</a:t>
            </a:r>
          </a:p>
          <a:p>
            <a:r>
              <a:rPr lang="en-US" altLang="zh-CN" dirty="0" smtClean="0"/>
              <a:t>So that participants would believe that they are really involved in an experiment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 results did psychology students </a:t>
            </a:r>
            <a:r>
              <a:rPr lang="en-US" sz="3600" b="1" dirty="0" smtClean="0"/>
              <a:t>expect</a:t>
            </a:r>
            <a:r>
              <a:rPr lang="en-US" sz="3600" dirty="0" smtClean="0"/>
              <a:t> for the study?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Very low levels of obedience</a:t>
            </a:r>
          </a:p>
          <a:p>
            <a:r>
              <a:rPr lang="en-US" altLang="zh-CN" dirty="0" smtClean="0"/>
              <a:t>Mean 1.2% Obedience; Range 0-3%</a:t>
            </a:r>
          </a:p>
          <a:p>
            <a:r>
              <a:rPr lang="en-US" altLang="zh-CN" dirty="0" smtClean="0"/>
              <a:t>‘Only a few sadists would obey’</a:t>
            </a:r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 signs of extreme tension did participants exhibit?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Sweating</a:t>
            </a:r>
          </a:p>
          <a:p>
            <a:r>
              <a:rPr lang="en-GB" dirty="0" smtClean="0"/>
              <a:t>Trembling</a:t>
            </a:r>
          </a:p>
          <a:p>
            <a:r>
              <a:rPr lang="en-GB" dirty="0" smtClean="0"/>
              <a:t>Groaning</a:t>
            </a:r>
          </a:p>
          <a:p>
            <a:r>
              <a:rPr lang="en-GB" dirty="0" smtClean="0"/>
              <a:t>Stuttering</a:t>
            </a:r>
          </a:p>
          <a:p>
            <a:r>
              <a:rPr lang="en-GB" dirty="0" smtClean="0"/>
              <a:t>Lip-biting</a:t>
            </a:r>
          </a:p>
          <a:p>
            <a:r>
              <a:rPr lang="en-GB" dirty="0" smtClean="0"/>
              <a:t>Digging fingernails into their flesh</a:t>
            </a:r>
          </a:p>
          <a:p>
            <a:r>
              <a:rPr lang="en-GB" dirty="0" smtClean="0"/>
              <a:t>Bouts of hysterical laughter</a:t>
            </a:r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en-US" sz="3600" dirty="0" smtClean="0"/>
              <a:t>What problems could result from observations not </a:t>
            </a:r>
            <a:r>
              <a:rPr lang="en-US" sz="3600" dirty="0" err="1" smtClean="0"/>
              <a:t>standardised</a:t>
            </a:r>
            <a:r>
              <a:rPr lang="en-US" sz="3600" dirty="0" smtClean="0"/>
              <a:t> using a schedule?</a:t>
            </a:r>
            <a:endParaRPr lang="zh-CN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Observer bias</a:t>
            </a:r>
          </a:p>
          <a:p>
            <a:r>
              <a:rPr lang="en-US" dirty="0" smtClean="0"/>
              <a:t>Observers expecting to see nervous  </a:t>
            </a:r>
            <a:r>
              <a:rPr lang="en-US" dirty="0" err="1" smtClean="0"/>
              <a:t>behaviour</a:t>
            </a:r>
            <a:r>
              <a:rPr lang="en-US" dirty="0" smtClean="0"/>
              <a:t> may over-report this </a:t>
            </a:r>
            <a:r>
              <a:rPr lang="en-US" dirty="0" err="1" smtClean="0"/>
              <a:t>behaviour</a:t>
            </a:r>
            <a:endParaRPr lang="en-US" dirty="0" smtClean="0"/>
          </a:p>
          <a:p>
            <a:r>
              <a:rPr lang="en-US" dirty="0" smtClean="0"/>
              <a:t>May interpret non-nervous </a:t>
            </a:r>
            <a:r>
              <a:rPr lang="en-US" dirty="0" err="1" smtClean="0"/>
              <a:t>behaviours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being nervous</a:t>
            </a:r>
          </a:p>
          <a:p>
            <a:r>
              <a:rPr lang="en-US" dirty="0" smtClean="0"/>
              <a:t>No method of checking reliability of observations</a:t>
            </a:r>
            <a:endParaRPr lang="en-GB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918</Words>
  <Application>Microsoft Office PowerPoint</Application>
  <PresentationFormat>On-screen Show (4:3)</PresentationFormat>
  <Paragraphs>113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Milgram – Obedience</vt:lpstr>
      <vt:lpstr>What, at the time, recent events motivated Milgram to conduct the study?</vt:lpstr>
      <vt:lpstr>What is the ‘Germans are different’ hypothesis?</vt:lpstr>
      <vt:lpstr>What drawbacks may result from a volunteer sample obtained from a newspaper?</vt:lpstr>
      <vt:lpstr>Why was this an ex post facto experiment?</vt:lpstr>
      <vt:lpstr>Why did they use complicated looking equipment?</vt:lpstr>
      <vt:lpstr>What results did psychology students expect for the study?</vt:lpstr>
      <vt:lpstr>What signs of extreme tension did participants exhibit?</vt:lpstr>
      <vt:lpstr>What problems could result from observations not standardised using a schedule?</vt:lpstr>
      <vt:lpstr>What aspects of the experimental situation contributed to obedience?</vt:lpstr>
      <vt:lpstr>Why might most participants, having started,  continue to the end?</vt:lpstr>
      <vt:lpstr>What does the study tell us about social influence and social power?</vt:lpstr>
      <vt:lpstr>Do the results support the situational or dispositional hypothesis?</vt:lpstr>
      <vt:lpstr>Is the data qualitative or quantitative?</vt:lpstr>
      <vt:lpstr>Is the study reductionist?</vt:lpstr>
      <vt:lpstr>Does the study tell us anything about the nature nurture debate?</vt:lpstr>
      <vt:lpstr>Which ethical guidelines were broken? Which were enforced?</vt:lpstr>
      <vt:lpstr>Was the experiment reliable? Which variables were not properly controlled?</vt:lpstr>
      <vt:lpstr>Does the study have mundane realism?</vt:lpstr>
      <vt:lpstr>How can the results of this experiment be applied in real world situations?</vt:lpstr>
      <vt:lpstr>Why is this study considered among the social approach?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Mann, Vrij &amp; Bull – Suspects, Lies and Videotape</dc:title>
  <dc:creator>user</dc:creator>
  <cp:lastModifiedBy>user</cp:lastModifiedBy>
  <cp:revision>107</cp:revision>
  <dcterms:created xsi:type="dcterms:W3CDTF">2014-07-20T07:02:20Z</dcterms:created>
  <dcterms:modified xsi:type="dcterms:W3CDTF">2014-07-27T09:36:09Z</dcterms:modified>
</cp:coreProperties>
</file>