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D6542-7FB0-4750-B3FD-DBE060C712D9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B234-A4CF-43AC-8F51-0AD3543368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phora.net/forum/member.php?s=aade2a79e925f524f51904fa9fe5a3e2&amp;u=377" TargetMode="External"/><Relationship Id="rId7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n.wikipedia.org/wiki/File:Ivan_Pavlov_NLM3.jpg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tpostcardproject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3.bp.blogspot.com/-AS50owVuljQ/TfJo0QSc2fI/AAAAAAAAABQ/MXn3YFq87NE/s1600/berkeleyhartportrait2.jpg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blogs.nazarene.org/kpprobst/files/2011/02/david_hume.jpg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Psychology Perspectives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urrhus's Avatar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1676400"/>
            <a:ext cx="2209800" cy="3218155"/>
          </a:xfrm>
          <a:prstGeom prst="rect">
            <a:avLst/>
          </a:prstGeom>
          <a:noFill/>
        </p:spPr>
      </p:pic>
      <p:pic>
        <p:nvPicPr>
          <p:cNvPr id="24580" name="Picture 4" descr="John Wats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0" y="1828800"/>
            <a:ext cx="2171700" cy="318135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143000"/>
          </a:xfrm>
        </p:spPr>
        <p:txBody>
          <a:bodyPr/>
          <a:lstStyle/>
          <a:p>
            <a:r>
              <a:rPr lang="en-US" dirty="0" err="1" smtClean="0"/>
              <a:t>Behaviourist</a:t>
            </a:r>
            <a:r>
              <a:rPr lang="en-US" dirty="0" smtClean="0"/>
              <a:t> Perspective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1054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Frank Skinner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51816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John Watson</a:t>
            </a:r>
            <a:endParaRPr lang="en-US" sz="2800" dirty="0"/>
          </a:p>
        </p:txBody>
      </p:sp>
      <p:pic>
        <p:nvPicPr>
          <p:cNvPr id="24582" name="Picture 6" descr="Ivan Pavlov NLM3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76600" y="1828800"/>
            <a:ext cx="2095500" cy="295275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429000" y="50292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Ivan Pavlov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1470025"/>
          </a:xfrm>
        </p:spPr>
        <p:txBody>
          <a:bodyPr/>
          <a:lstStyle/>
          <a:p>
            <a:r>
              <a:rPr lang="en-US" dirty="0" smtClean="0"/>
              <a:t>Pavlov’s Dogs – Classical Conditioning</a:t>
            </a:r>
            <a:endParaRPr lang="en-US" dirty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981200" y="3581400"/>
            <a:ext cx="914400" cy="990600"/>
            <a:chOff x="1032" y="2400"/>
            <a:chExt cx="528" cy="528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032" y="2672"/>
              <a:ext cx="528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rot="16200000" flipV="1">
              <a:off x="1032" y="2664"/>
              <a:ext cx="528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953000" y="3962400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" name="Picture 10" descr="classcondurs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3352800"/>
            <a:ext cx="2057400" cy="2057400"/>
          </a:xfrm>
          <a:prstGeom prst="rect">
            <a:avLst/>
          </a:prstGeom>
          <a:noFill/>
        </p:spPr>
      </p:pic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28600" y="2362200"/>
            <a:ext cx="37338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8" charset="0"/>
              </a:rPr>
              <a:t>Unconditioned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8" charset="0"/>
              </a:rPr>
              <a:t>Stimulus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3352800" y="2286000"/>
            <a:ext cx="24384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8" charset="0"/>
              </a:rPr>
              <a:t>Neutral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8" charset="0"/>
              </a:rPr>
              <a:t>Stimulus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781800" y="2133600"/>
            <a:ext cx="22098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8" charset="0"/>
              </a:rPr>
              <a:t>Unconditioned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8" charset="0"/>
              </a:rPr>
              <a:t>Response</a:t>
            </a:r>
          </a:p>
        </p:txBody>
      </p:sp>
      <p:pic>
        <p:nvPicPr>
          <p:cNvPr id="15" name="Picture 16" descr="C:\Documents and Settings\user\Local Settings\Temporary Internet Files\Content.IE5\FJBM10R0\MP900314409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657600"/>
            <a:ext cx="1447800" cy="1081024"/>
          </a:xfrm>
          <a:prstGeom prst="rect">
            <a:avLst/>
          </a:prstGeom>
          <a:noFill/>
        </p:spPr>
      </p:pic>
      <p:pic>
        <p:nvPicPr>
          <p:cNvPr id="16" name="Picture 17" descr="C:\Documents and Settings\user\Local Settings\Temporary Internet Files\Content.IE5\PSZ6QRCD\MP900341512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3505200"/>
            <a:ext cx="869696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little albe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447800"/>
            <a:ext cx="6807493" cy="4724400"/>
          </a:xfrm>
          <a:prstGeom prst="rect">
            <a:avLst/>
          </a:prstGeom>
          <a:noFill/>
        </p:spPr>
      </p:pic>
      <p:sp>
        <p:nvSpPr>
          <p:cNvPr id="5" name="Title 2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1470025"/>
          </a:xfrm>
        </p:spPr>
        <p:txBody>
          <a:bodyPr/>
          <a:lstStyle/>
          <a:p>
            <a:r>
              <a:rPr lang="en-US" dirty="0" smtClean="0"/>
              <a:t>Little Albert – Classical Conditioning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Skinner_box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447800"/>
            <a:ext cx="5334000" cy="4954693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1470025"/>
          </a:xfrm>
        </p:spPr>
        <p:txBody>
          <a:bodyPr/>
          <a:lstStyle/>
          <a:p>
            <a:r>
              <a:rPr lang="en-US" dirty="0" smtClean="0"/>
              <a:t>Skinner’s Box – Operant Conditioning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60960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Scientific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486400" y="609600"/>
            <a:ext cx="1905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Limiting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514600"/>
            <a:ext cx="1905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Simplistic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4267200"/>
            <a:ext cx="19050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Inadequate Explanation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26720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Objective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41020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Rigorous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297180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Measurable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82880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Falsifiable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1470025"/>
          </a:xfrm>
        </p:spPr>
        <p:txBody>
          <a:bodyPr/>
          <a:lstStyle/>
          <a:p>
            <a:r>
              <a:rPr lang="en-US" dirty="0" smtClean="0"/>
              <a:t>Cognitive Approach – Looking Inside The Black Box</a:t>
            </a:r>
            <a:endParaRPr lang="en-US" dirty="0"/>
          </a:p>
        </p:txBody>
      </p:sp>
      <p:pic>
        <p:nvPicPr>
          <p:cNvPr id="28674" name="Picture 2" descr="http://www.donrockwell.com/uploads/monthly_06_2014/post-2548-0-19553300-14019885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905000"/>
            <a:ext cx="3429000" cy="40574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1470025"/>
          </a:xfrm>
        </p:spPr>
        <p:txBody>
          <a:bodyPr/>
          <a:lstStyle/>
          <a:p>
            <a:r>
              <a:rPr lang="en-US" dirty="0" smtClean="0"/>
              <a:t>Physiological Approach – Looking at the Brain Working</a:t>
            </a:r>
            <a:endParaRPr lang="en-US" dirty="0"/>
          </a:p>
        </p:txBody>
      </p:sp>
      <p:pic>
        <p:nvPicPr>
          <p:cNvPr id="29698" name="Picture 2" descr="Activation of visual corte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2133600"/>
            <a:ext cx="4953000" cy="3219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.bp.blogspot.com/-AS50owVuljQ/TfJo0QSc2fI/AAAAAAAAABQ/MXn3YFq87NE/s320/berkeleyhartportrait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609600"/>
            <a:ext cx="2524125" cy="3048000"/>
          </a:xfrm>
          <a:prstGeom prst="rect">
            <a:avLst/>
          </a:prstGeom>
          <a:noFill/>
        </p:spPr>
      </p:pic>
      <p:pic>
        <p:nvPicPr>
          <p:cNvPr id="1028" name="Picture 4" descr="http://raymondpronk.files.wordpress.com/2012/01/john-locke-portrait.jpg?w=816&amp;h=99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533400"/>
            <a:ext cx="2625969" cy="3200400"/>
          </a:xfrm>
          <a:prstGeom prst="rect">
            <a:avLst/>
          </a:prstGeom>
          <a:noFill/>
        </p:spPr>
      </p:pic>
      <p:pic>
        <p:nvPicPr>
          <p:cNvPr id="1030" name="Picture 6" descr="http://blogs.nazarene.org/kpprobst/files/2011/02/david_hume-246x300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76600" y="2667000"/>
            <a:ext cx="2343150" cy="2857500"/>
          </a:xfrm>
          <a:prstGeom prst="rect">
            <a:avLst/>
          </a:prstGeom>
          <a:noFill/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3429000"/>
            <a:ext cx="3048000" cy="14700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John Locke</a:t>
            </a:r>
            <a:endParaRPr lang="en-US" sz="28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15000" y="3505200"/>
            <a:ext cx="2362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George Berkeley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819400" y="5181600"/>
            <a:ext cx="3048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David Hume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williamjam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828800"/>
            <a:ext cx="2857500" cy="28575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800600" y="16002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William James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4191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Introspection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800600" y="22098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Sigmund Freud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44958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Unconscious</a:t>
            </a:r>
            <a:endParaRPr lang="en-US" sz="2800" dirty="0"/>
          </a:p>
        </p:txBody>
      </p:sp>
      <p:pic>
        <p:nvPicPr>
          <p:cNvPr id="9218" name="Picture 2" descr="http://garlicescapes.files.wordpress.com/2011/09/sigmund_freud_face.jpg?w=296&amp;h=4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676400"/>
            <a:ext cx="2819400" cy="4250568"/>
          </a:xfrm>
          <a:prstGeom prst="rect">
            <a:avLst/>
          </a:prstGeom>
          <a:noFill/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</p:spPr>
        <p:txBody>
          <a:bodyPr/>
          <a:lstStyle/>
          <a:p>
            <a:r>
              <a:rPr lang="en-US" dirty="0" smtClean="0"/>
              <a:t>Psychodynamic Perspective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57400" y="56388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Freud’s Theory of Personality</a:t>
            </a:r>
            <a:endParaRPr lang="en-US" sz="2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88980" y="158750"/>
            <a:ext cx="4346757" cy="525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57400" y="5638800"/>
            <a:ext cx="457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Freud’s Theory of Psychosexual Development</a:t>
            </a: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" y="685800"/>
          <a:ext cx="8991600" cy="41246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34208"/>
                <a:gridCol w="1394836"/>
                <a:gridCol w="1996508"/>
                <a:gridCol w="4566048"/>
              </a:tblGrid>
              <a:tr h="216721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Stage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Age Range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Erogenous zone(s)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Consequences of Fixation</a:t>
                      </a:r>
                    </a:p>
                  </a:txBody>
                  <a:tcPr marL="17825" marR="17825" marT="8912" marB="8912" anchor="ctr"/>
                </a:tc>
              </a:tr>
              <a:tr h="108673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0-1 years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Mouth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Orally aggressive: Signs include chewing gum or ends of pens.</a:t>
                      </a:r>
                      <a:b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Orally Passive: Signs include 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smoking/eating.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Fixation at this stage may result in passivity, gullibility, immaturity and manipulative personality</a:t>
                      </a:r>
                    </a:p>
                  </a:txBody>
                  <a:tcPr marL="17825" marR="17825" marT="8912" marB="8912" anchor="ctr"/>
                </a:tc>
              </a:tr>
              <a:tr h="72836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Anal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2-3 years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Bowel and bladder elimination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Anal retentive: Obsession with organization or excessive neatness</a:t>
                      </a:r>
                      <a:b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Anal expulsive: Reckless, careless, defiant, disorganized,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Coprophiliac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7825" marR="17825" marT="8912" marB="8912" anchor="ctr"/>
                </a:tc>
              </a:tr>
              <a:tr h="72836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Phallic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4-6 years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Genitals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Oedipus complex (in boys only according to Freud) </a:t>
                      </a:r>
                      <a:endParaRPr lang="en-GB" sz="1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Electra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complex (in girls only, later developed by Carl Jung)</a:t>
                      </a:r>
                    </a:p>
                  </a:txBody>
                  <a:tcPr marL="17825" marR="17825" marT="8912" marB="8912" anchor="ctr"/>
                </a:tc>
              </a:tr>
              <a:tr h="54918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Latency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7-10 years (until puberty)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Dormant sexual feelings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(People do not tend to fixate at this stage, but if they do, they tend to be extremely sexually unfulfilled.)</a:t>
                      </a:r>
                    </a:p>
                  </a:txBody>
                  <a:tcPr marL="17825" marR="17825" marT="8912" marB="8912" anchor="ctr"/>
                </a:tc>
              </a:tr>
              <a:tr h="54918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Genital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11+ years (Puberty and beyond)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Sexual interests mature</a:t>
                      </a:r>
                    </a:p>
                  </a:txBody>
                  <a:tcPr marL="17825" marR="17825" marT="8912" marB="8912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Frigidity, impotence, unsatisfactory relationships</a:t>
                      </a:r>
                    </a:p>
                  </a:txBody>
                  <a:tcPr marL="17825" marR="17825" marT="8912" marB="8912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133600" y="5334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Freud’s Theory of Mental Illness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298198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Conflict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436376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Resolution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153418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New Stage</a:t>
            </a:r>
            <a:endParaRPr lang="en-US" sz="2800" dirty="0"/>
          </a:p>
        </p:txBody>
      </p:sp>
      <p:sp>
        <p:nvSpPr>
          <p:cNvPr id="9" name="Down Arrow 8"/>
          <p:cNvSpPr/>
          <p:nvPr/>
        </p:nvSpPr>
        <p:spPr>
          <a:xfrm>
            <a:off x="2819400" y="237238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2895600" y="359158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2895600" y="503938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 rot="16200000">
            <a:off x="4267200" y="2981980"/>
            <a:ext cx="381000" cy="533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876800" y="298198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Unresolved Conflict</a:t>
            </a:r>
            <a:endParaRPr lang="en-US" sz="2800" dirty="0"/>
          </a:p>
        </p:txBody>
      </p:sp>
      <p:sp>
        <p:nvSpPr>
          <p:cNvPr id="15" name="Down Arrow 14"/>
          <p:cNvSpPr/>
          <p:nvPr/>
        </p:nvSpPr>
        <p:spPr>
          <a:xfrm>
            <a:off x="6400800" y="3429000"/>
            <a:ext cx="381000" cy="533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828800" y="572518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Next Stage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4876800" y="39624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Defense Mechanism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4800600" y="49530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Subconscious</a:t>
            </a:r>
            <a:endParaRPr lang="en-US" sz="2800" dirty="0"/>
          </a:p>
        </p:txBody>
      </p:sp>
      <p:sp>
        <p:nvSpPr>
          <p:cNvPr id="19" name="Down Arrow 18"/>
          <p:cNvSpPr/>
          <p:nvPr/>
        </p:nvSpPr>
        <p:spPr>
          <a:xfrm>
            <a:off x="6477000" y="4495800"/>
            <a:ext cx="381000" cy="533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800600" y="58674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Mental Illness Symptoms - Neuroses</a:t>
            </a:r>
            <a:endParaRPr lang="en-US" sz="2800" dirty="0"/>
          </a:p>
        </p:txBody>
      </p:sp>
      <p:sp>
        <p:nvSpPr>
          <p:cNvPr id="21" name="Down Arrow 20"/>
          <p:cNvSpPr/>
          <p:nvPr/>
        </p:nvSpPr>
        <p:spPr>
          <a:xfrm>
            <a:off x="6477000" y="5410200"/>
            <a:ext cx="381000" cy="533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990600" y="1295400"/>
            <a:ext cx="19050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Unscientific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0" y="838200"/>
            <a:ext cx="21336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Personal Bias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4724400" y="3429000"/>
            <a:ext cx="21336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Unfalsifiable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1143000" y="5105400"/>
            <a:ext cx="26670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Emphasis on Sex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838200" y="2514600"/>
            <a:ext cx="16002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Male Bias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5638800" y="4572000"/>
            <a:ext cx="25908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Lack of Evidence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4191000" y="1981200"/>
            <a:ext cx="41148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Unrepresentative Sample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1828800" y="3505200"/>
            <a:ext cx="22098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Observer Bias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4648200" y="5791200"/>
            <a:ext cx="19050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Subjectivity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62000" y="152401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Psychodynamic Psychologists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241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Psychology Perspectives</vt:lpstr>
      <vt:lpstr>John Locke</vt:lpstr>
      <vt:lpstr>Slide 3</vt:lpstr>
      <vt:lpstr>Psychodynamic Perspective</vt:lpstr>
      <vt:lpstr>Slide 5</vt:lpstr>
      <vt:lpstr>Slide 6</vt:lpstr>
      <vt:lpstr>Slide 7</vt:lpstr>
      <vt:lpstr>Slide 8</vt:lpstr>
      <vt:lpstr>Other Psychodynamic Psychologists</vt:lpstr>
      <vt:lpstr>Behaviourist Perspective</vt:lpstr>
      <vt:lpstr>Pavlov’s Dogs – Classical Conditioning</vt:lpstr>
      <vt:lpstr>Little Albert – Classical Conditioning</vt:lpstr>
      <vt:lpstr>Skinner’s Box – Operant Conditioning</vt:lpstr>
      <vt:lpstr>Slide 14</vt:lpstr>
      <vt:lpstr>Cognitive Approach – Looking Inside The Black Box</vt:lpstr>
      <vt:lpstr>Physiological Approach – Looking at the Brain Working</vt:lpstr>
    </vt:vector>
  </TitlesOfParts>
  <Company>SCIE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Perspectives</dc:title>
  <dc:creator>SCIE</dc:creator>
  <cp:lastModifiedBy>SCIE</cp:lastModifiedBy>
  <cp:revision>10</cp:revision>
  <dcterms:created xsi:type="dcterms:W3CDTF">2014-08-19T04:56:46Z</dcterms:created>
  <dcterms:modified xsi:type="dcterms:W3CDTF">2014-08-19T05:40:21Z</dcterms:modified>
</cp:coreProperties>
</file>