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7" r:id="rId5"/>
    <p:sldId id="258" r:id="rId6"/>
    <p:sldId id="259" r:id="rId7"/>
    <p:sldId id="260" r:id="rId8"/>
    <p:sldId id="261" r:id="rId9"/>
    <p:sldId id="269" r:id="rId10"/>
    <p:sldId id="268" r:id="rId11"/>
    <p:sldId id="264" r:id="rId12"/>
    <p:sldId id="265" r:id="rId13"/>
    <p:sldId id="266" r:id="rId14"/>
    <p:sldId id="267"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F5079D-B0BE-4EB3-961D-02F813F9DF8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t>Dement and </a:t>
            </a:r>
            <a:r>
              <a:rPr lang="en-US" altLang="zh-CN" dirty="0" err="1" smtClean="0"/>
              <a:t>Kleitman</a:t>
            </a:r>
            <a:r>
              <a:rPr lang="en-US" altLang="zh-CN" dirty="0" smtClean="0"/>
              <a:t> – REM and Dream Activity</a:t>
            </a:r>
            <a:endParaRPr lang="zh-CN" altLang="en-US" dirty="0"/>
          </a:p>
        </p:txBody>
      </p:sp>
      <p:sp>
        <p:nvSpPr>
          <p:cNvPr id="3" name="Subtitle 2"/>
          <p:cNvSpPr>
            <a:spLocks noGrp="1"/>
          </p:cNvSpPr>
          <p:nvPr>
            <p:ph type="subTitle" idx="1"/>
          </p:nvPr>
        </p:nvSpPr>
        <p:spPr/>
        <p:txBody>
          <a:bodyPr/>
          <a:lstStyle/>
          <a:p>
            <a:r>
              <a:rPr lang="en-US" altLang="zh-CN" dirty="0" smtClean="0"/>
              <a:t>Study Summary by </a:t>
            </a:r>
            <a:r>
              <a:rPr lang="en-US" altLang="zh-CN" dirty="0" err="1" smtClean="0"/>
              <a:t>Mr</a:t>
            </a:r>
            <a:r>
              <a:rPr lang="en-US" altLang="zh-CN" dirty="0" smtClean="0"/>
              <a:t> Greenwood</a:t>
            </a:r>
          </a:p>
          <a:p>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0"/>
            <a:ext cx="8229600" cy="1143000"/>
          </a:xfrm>
        </p:spPr>
        <p:txBody>
          <a:bodyPr/>
          <a:lstStyle/>
          <a:p>
            <a:r>
              <a:rPr lang="en-US" altLang="zh-CN" dirty="0" smtClean="0"/>
              <a:t>Results</a:t>
            </a:r>
            <a:endParaRPr lang="zh-CN" altLang="en-US" dirty="0"/>
          </a:p>
        </p:txBody>
      </p:sp>
      <p:sp>
        <p:nvSpPr>
          <p:cNvPr id="3" name="Content Placeholder 2"/>
          <p:cNvSpPr>
            <a:spLocks noGrp="1"/>
          </p:cNvSpPr>
          <p:nvPr>
            <p:ph idx="1"/>
          </p:nvPr>
        </p:nvSpPr>
        <p:spPr>
          <a:xfrm>
            <a:off x="214282" y="857256"/>
            <a:ext cx="8715436" cy="6215082"/>
          </a:xfrm>
        </p:spPr>
        <p:txBody>
          <a:bodyPr>
            <a:normAutofit fontScale="62500" lnSpcReduction="20000"/>
          </a:bodyPr>
          <a:lstStyle/>
          <a:p>
            <a:r>
              <a:rPr lang="en-US" dirty="0" smtClean="0"/>
              <a:t>Recall of dreaming: Total instances </a:t>
            </a:r>
          </a:p>
          <a:p>
            <a:pPr lvl="1"/>
            <a:r>
              <a:rPr lang="en-US" dirty="0" smtClean="0"/>
              <a:t>During REM: Dreams 152 times; No dreams 39 </a:t>
            </a:r>
          </a:p>
          <a:p>
            <a:pPr lvl="1"/>
            <a:r>
              <a:rPr lang="en-US" dirty="0" smtClean="0"/>
              <a:t>During n-REM: Dreams 11 times; No dreams 149</a:t>
            </a:r>
          </a:p>
          <a:p>
            <a:r>
              <a:rPr lang="en-US" dirty="0" smtClean="0"/>
              <a:t>Participants report of dream duration 5m/15min: </a:t>
            </a:r>
          </a:p>
          <a:p>
            <a:pPr lvl="1"/>
            <a:r>
              <a:rPr lang="en-US" dirty="0" smtClean="0"/>
              <a:t>After 5 minutes: 45 correct; 6 incorrect</a:t>
            </a:r>
          </a:p>
          <a:p>
            <a:pPr lvl="1"/>
            <a:r>
              <a:rPr lang="en-US" dirty="0" smtClean="0"/>
              <a:t>After 15 minutes: 47 correct; 13 incorrect</a:t>
            </a:r>
          </a:p>
          <a:p>
            <a:r>
              <a:rPr lang="en-US" dirty="0" smtClean="0"/>
              <a:t>Participants report of dream content:</a:t>
            </a:r>
          </a:p>
          <a:p>
            <a:pPr lvl="1"/>
            <a:r>
              <a:rPr lang="en-US" dirty="0" smtClean="0"/>
              <a:t>After </a:t>
            </a:r>
            <a:r>
              <a:rPr lang="en-US" b="1" dirty="0" smtClean="0"/>
              <a:t>vertical </a:t>
            </a:r>
            <a:r>
              <a:rPr lang="en-US" dirty="0" smtClean="0"/>
              <a:t>eye movements: standing at the bottom of a cliff operating a hoist, and looking up at the climbers, and down at the hoist machinery;  climbing up a series of ladders looking up and down as he climbed;  throwing basketballs at a net, first shooting and looking up at the net, and then looking down to pick another ball off the floor.</a:t>
            </a:r>
            <a:endParaRPr lang="zh-CN" altLang="en-US" dirty="0" smtClean="0"/>
          </a:p>
          <a:p>
            <a:pPr lvl="1"/>
            <a:r>
              <a:rPr lang="en-US" dirty="0" smtClean="0"/>
              <a:t>After </a:t>
            </a:r>
            <a:r>
              <a:rPr lang="en-US" b="1" dirty="0" smtClean="0"/>
              <a:t>Horizontal </a:t>
            </a:r>
            <a:r>
              <a:rPr lang="en-US" dirty="0" smtClean="0"/>
              <a:t>eye movements, the dreamer was watching two people throwing tomatoes at each other.</a:t>
            </a:r>
            <a:endParaRPr lang="zh-CN" altLang="en-US" dirty="0" smtClean="0"/>
          </a:p>
          <a:p>
            <a:pPr lvl="1"/>
            <a:r>
              <a:rPr lang="en-US" dirty="0" smtClean="0"/>
              <a:t>Mixture of eye movements: participants were always looking at people or objects close to them (</a:t>
            </a:r>
            <a:r>
              <a:rPr lang="en-US" i="1" dirty="0" smtClean="0"/>
              <a:t>e.g. talking to a group of people, looking for something, fighting with someone</a:t>
            </a:r>
            <a:r>
              <a:rPr lang="en-US" dirty="0" smtClean="0"/>
              <a:t>)</a:t>
            </a:r>
            <a:endParaRPr lang="zh-CN" altLang="en-US" dirty="0" smtClean="0"/>
          </a:p>
          <a:p>
            <a:pPr lvl="1"/>
            <a:r>
              <a:rPr lang="en-US" dirty="0" smtClean="0"/>
              <a:t>Little or no eye movements:  the dreams involved the dreamer watching something at a distance or just staring fixedly at some object.</a:t>
            </a:r>
            <a:endParaRPr lang="zh-CN" altLang="en-US" dirty="0" smtClean="0"/>
          </a:p>
          <a:p>
            <a:r>
              <a:rPr lang="en-US" dirty="0" smtClean="0"/>
              <a:t>In order to confirm the meaningfulness of these relationships, 20 naive participants and 5 of the experimental participants were asked to observe distant and close-up activity while awake. These measurements were in all cases comparable to those occurring during dreaming.</a:t>
            </a:r>
            <a:endParaRPr lang="zh-CN" alt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Validity - Ecological</a:t>
            </a:r>
            <a:endParaRPr lang="zh-CN" altLang="en-US" dirty="0"/>
          </a:p>
        </p:txBody>
      </p:sp>
      <p:sp>
        <p:nvSpPr>
          <p:cNvPr id="3" name="Content Placeholder 2"/>
          <p:cNvSpPr>
            <a:spLocks noGrp="1"/>
          </p:cNvSpPr>
          <p:nvPr>
            <p:ph idx="1"/>
          </p:nvPr>
        </p:nvSpPr>
        <p:spPr/>
        <p:txBody>
          <a:bodyPr>
            <a:normAutofit fontScale="92500"/>
          </a:bodyPr>
          <a:lstStyle/>
          <a:p>
            <a:r>
              <a:rPr lang="en-US" dirty="0" smtClean="0"/>
              <a:t>Participants were sleeping in an artificial situation</a:t>
            </a:r>
          </a:p>
          <a:p>
            <a:pPr lvl="1"/>
            <a:r>
              <a:rPr lang="en-US" dirty="0" smtClean="0"/>
              <a:t>In lab bed, not their own bed</a:t>
            </a:r>
          </a:p>
          <a:p>
            <a:pPr lvl="1"/>
            <a:r>
              <a:rPr lang="en-US" dirty="0" smtClean="0"/>
              <a:t>Wearing EEG electrodes on head</a:t>
            </a:r>
          </a:p>
          <a:p>
            <a:pPr lvl="1"/>
            <a:r>
              <a:rPr lang="en-US" dirty="0" smtClean="0"/>
              <a:t>Frequently woken up</a:t>
            </a:r>
          </a:p>
          <a:p>
            <a:pPr lvl="1"/>
            <a:r>
              <a:rPr lang="en-US" dirty="0" smtClean="0"/>
              <a:t>Restrictions on food and drink</a:t>
            </a:r>
          </a:p>
          <a:p>
            <a:r>
              <a:rPr lang="en-US" dirty="0" smtClean="0"/>
              <a:t>However, demand characteristics must be reduced by being </a:t>
            </a:r>
            <a:r>
              <a:rPr lang="en-US" dirty="0" smtClean="0"/>
              <a:t>unconscious</a:t>
            </a:r>
          </a:p>
          <a:p>
            <a:r>
              <a:rPr lang="en-US" dirty="0" smtClean="0"/>
              <a:t>Sleeping may be the same regardless of any </a:t>
            </a:r>
            <a:r>
              <a:rPr lang="en-US" smtClean="0"/>
              <a:t>other considerations</a:t>
            </a: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Validity - Other</a:t>
            </a:r>
            <a:endParaRPr lang="zh-CN" altLang="en-US" dirty="0"/>
          </a:p>
        </p:txBody>
      </p:sp>
      <p:sp>
        <p:nvSpPr>
          <p:cNvPr id="3" name="Content Placeholder 2"/>
          <p:cNvSpPr>
            <a:spLocks noGrp="1"/>
          </p:cNvSpPr>
          <p:nvPr>
            <p:ph idx="1"/>
          </p:nvPr>
        </p:nvSpPr>
        <p:spPr/>
        <p:txBody>
          <a:bodyPr>
            <a:normAutofit/>
          </a:bodyPr>
          <a:lstStyle/>
          <a:p>
            <a:r>
              <a:rPr lang="en-US" dirty="0" err="1" smtClean="0"/>
              <a:t>Specialised</a:t>
            </a:r>
            <a:r>
              <a:rPr lang="en-US" dirty="0" smtClean="0"/>
              <a:t> equipment gives objective assessment of brain wave patterns</a:t>
            </a:r>
          </a:p>
          <a:p>
            <a:r>
              <a:rPr lang="en-US" dirty="0" smtClean="0"/>
              <a:t>But frequent waking up, during REM sleep, may have led to significant sleep deprivation which could create unusual mental states</a:t>
            </a:r>
          </a:p>
          <a:p>
            <a:r>
              <a:rPr lang="en-US" dirty="0" smtClean="0"/>
              <a:t>NREM sleep is much deeper than REM – so lower frequency of reports of dreams could be due to forgetting the dream while waking up</a:t>
            </a:r>
          </a:p>
          <a:p>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Reliability</a:t>
            </a:r>
            <a:endParaRPr lang="zh-CN" altLang="en-US" dirty="0"/>
          </a:p>
        </p:txBody>
      </p:sp>
      <p:sp>
        <p:nvSpPr>
          <p:cNvPr id="3" name="Content Placeholder 2"/>
          <p:cNvSpPr>
            <a:spLocks noGrp="1"/>
          </p:cNvSpPr>
          <p:nvPr>
            <p:ph idx="1"/>
          </p:nvPr>
        </p:nvSpPr>
        <p:spPr/>
        <p:txBody>
          <a:bodyPr>
            <a:normAutofit lnSpcReduction="10000"/>
          </a:bodyPr>
          <a:lstStyle/>
          <a:p>
            <a:r>
              <a:rPr lang="en-US" dirty="0" smtClean="0"/>
              <a:t>Lab experiment allows for strict control of variables</a:t>
            </a:r>
          </a:p>
          <a:p>
            <a:pPr lvl="1"/>
            <a:r>
              <a:rPr lang="en-US" dirty="0" smtClean="0"/>
              <a:t>Wake up procedures – Bell</a:t>
            </a:r>
          </a:p>
          <a:p>
            <a:pPr lvl="1"/>
            <a:r>
              <a:rPr lang="en-US" dirty="0" smtClean="0"/>
              <a:t>Result recording – Tape recorder</a:t>
            </a:r>
          </a:p>
          <a:p>
            <a:pPr lvl="1"/>
            <a:r>
              <a:rPr lang="en-US" dirty="0" smtClean="0"/>
              <a:t>Sleeping </a:t>
            </a:r>
            <a:r>
              <a:rPr lang="en-US" dirty="0" smtClean="0"/>
              <a:t>surroundings</a:t>
            </a:r>
          </a:p>
          <a:p>
            <a:pPr lvl="1"/>
            <a:r>
              <a:rPr lang="en-US" dirty="0" smtClean="0"/>
              <a:t>Dream recall: minimum standards of detail were set which had to be met to qualify to be counted</a:t>
            </a:r>
            <a:endParaRPr lang="en-US" dirty="0" smtClean="0"/>
          </a:p>
          <a:p>
            <a:r>
              <a:rPr lang="en-US" dirty="0" smtClean="0"/>
              <a:t>Various wake up schedules eliminate the effect of the schedule on the results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Ethics</a:t>
            </a:r>
            <a:endParaRPr lang="zh-CN" altLang="en-US" dirty="0"/>
          </a:p>
        </p:txBody>
      </p:sp>
      <p:sp>
        <p:nvSpPr>
          <p:cNvPr id="3" name="Content Placeholder 2"/>
          <p:cNvSpPr>
            <a:spLocks noGrp="1"/>
          </p:cNvSpPr>
          <p:nvPr>
            <p:ph idx="1"/>
          </p:nvPr>
        </p:nvSpPr>
        <p:spPr/>
        <p:txBody>
          <a:bodyPr>
            <a:normAutofit/>
          </a:bodyPr>
          <a:lstStyle/>
          <a:p>
            <a:r>
              <a:rPr lang="en-US" dirty="0" smtClean="0"/>
              <a:t>Consent obtained</a:t>
            </a:r>
          </a:p>
          <a:p>
            <a:r>
              <a:rPr lang="en-US" dirty="0" smtClean="0"/>
              <a:t>No deception</a:t>
            </a:r>
          </a:p>
          <a:p>
            <a:r>
              <a:rPr lang="en-US" dirty="0" smtClean="0"/>
              <a:t>Some harm could be possible due to sleep deprivation – reported nervous, irritable, unable to concentrate, paranoia</a:t>
            </a:r>
          </a:p>
          <a:p>
            <a:r>
              <a:rPr lang="en-US" dirty="0" smtClean="0"/>
              <a:t>Debriefing and right to withdraw presumably given but no report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1462"/>
            <a:ext cx="8229600" cy="1143000"/>
          </a:xfrm>
        </p:spPr>
        <p:txBody>
          <a:bodyPr/>
          <a:lstStyle/>
          <a:p>
            <a:r>
              <a:rPr lang="en-US" altLang="zh-CN" dirty="0" smtClean="0"/>
              <a:t>Introduction</a:t>
            </a:r>
            <a:endParaRPr lang="zh-CN" altLang="en-US" dirty="0"/>
          </a:p>
        </p:txBody>
      </p:sp>
      <p:sp>
        <p:nvSpPr>
          <p:cNvPr id="3" name="Content Placeholder 2"/>
          <p:cNvSpPr>
            <a:spLocks noGrp="1"/>
          </p:cNvSpPr>
          <p:nvPr>
            <p:ph idx="1"/>
          </p:nvPr>
        </p:nvSpPr>
        <p:spPr>
          <a:xfrm>
            <a:off x="142844" y="928670"/>
            <a:ext cx="8786874" cy="3714776"/>
          </a:xfrm>
        </p:spPr>
        <p:txBody>
          <a:bodyPr>
            <a:normAutofit fontScale="55000" lnSpcReduction="20000"/>
          </a:bodyPr>
          <a:lstStyle/>
          <a:p>
            <a:r>
              <a:rPr lang="en-US" dirty="0" smtClean="0"/>
              <a:t>It is possible to see at times the eyes of a sleeping person moving. These periods of prolonged rapid eye movements (REM) were thought by Dement and </a:t>
            </a:r>
            <a:r>
              <a:rPr lang="en-US" dirty="0" err="1" smtClean="0"/>
              <a:t>Kleitman</a:t>
            </a:r>
            <a:r>
              <a:rPr lang="en-US" dirty="0" smtClean="0"/>
              <a:t> to have some connection with dreaming.</a:t>
            </a:r>
            <a:endParaRPr lang="zh-CN" altLang="en-US" dirty="0" smtClean="0"/>
          </a:p>
          <a:p>
            <a:r>
              <a:rPr lang="en-US" dirty="0" smtClean="0"/>
              <a:t>More recently, psychologists have focused on cognitive and physiological explanations for dreaming. For example a cognitive approach might explain how dreaming is a way of dealing with our problems such as those relating to work and personal life. </a:t>
            </a:r>
          </a:p>
          <a:p>
            <a:r>
              <a:rPr lang="en-US" dirty="0" smtClean="0"/>
              <a:t>Whereas a physiological approach might explain dreaming as the result of random firing of </a:t>
            </a:r>
            <a:r>
              <a:rPr lang="en-US" dirty="0" err="1" smtClean="0"/>
              <a:t>neurones</a:t>
            </a:r>
            <a:r>
              <a:rPr lang="en-US" dirty="0" smtClean="0"/>
              <a:t> which create an image which we then put meaning to.</a:t>
            </a:r>
            <a:endParaRPr lang="zh-CN" altLang="en-US" dirty="0" smtClean="0"/>
          </a:p>
          <a:p>
            <a:r>
              <a:rPr lang="en-US" dirty="0" smtClean="0"/>
              <a:t>During a typical night a sleeper passes through different levels of sleep in a cyclic fashion between 5 and 7 times. </a:t>
            </a:r>
          </a:p>
          <a:p>
            <a:r>
              <a:rPr lang="en-US" dirty="0" smtClean="0"/>
              <a:t>Level 1 and 2 are light sleep </a:t>
            </a:r>
            <a:r>
              <a:rPr lang="en-US" dirty="0" err="1" smtClean="0"/>
              <a:t>characterised</a:t>
            </a:r>
            <a:r>
              <a:rPr lang="en-US" dirty="0" smtClean="0"/>
              <a:t> by irregular EEG patterns. </a:t>
            </a:r>
          </a:p>
          <a:p>
            <a:r>
              <a:rPr lang="en-US" dirty="0" smtClean="0"/>
              <a:t>Level 3 and 4 are deeper levels and are </a:t>
            </a:r>
            <a:r>
              <a:rPr lang="en-US" dirty="0" err="1" smtClean="0"/>
              <a:t>characterised</a:t>
            </a:r>
            <a:r>
              <a:rPr lang="en-US" dirty="0" smtClean="0"/>
              <a:t> by regular wave patterns. </a:t>
            </a:r>
          </a:p>
          <a:p>
            <a:endParaRPr lang="zh-CN" altLang="en-US" dirty="0"/>
          </a:p>
        </p:txBody>
      </p:sp>
      <p:pic>
        <p:nvPicPr>
          <p:cNvPr id="1026" name="Picture 2"/>
          <p:cNvPicPr>
            <a:picLocks noChangeAspect="1" noChangeArrowheads="1"/>
          </p:cNvPicPr>
          <p:nvPr/>
        </p:nvPicPr>
        <p:blipFill>
          <a:blip r:embed="rId3"/>
          <a:srcRect/>
          <a:stretch>
            <a:fillRect/>
          </a:stretch>
        </p:blipFill>
        <p:spPr bwMode="auto">
          <a:xfrm>
            <a:off x="4143372" y="4643446"/>
            <a:ext cx="4743450" cy="1895475"/>
          </a:xfrm>
          <a:prstGeom prst="rect">
            <a:avLst/>
          </a:prstGeom>
          <a:noFill/>
          <a:ln w="9525">
            <a:noFill/>
            <a:miter lim="800000"/>
            <a:headEnd/>
            <a:tailEnd/>
          </a:ln>
          <a:effectLst/>
        </p:spPr>
      </p:pic>
      <p:sp>
        <p:nvSpPr>
          <p:cNvPr id="5" name="Content Placeholder 2"/>
          <p:cNvSpPr txBox="1">
            <a:spLocks/>
          </p:cNvSpPr>
          <p:nvPr/>
        </p:nvSpPr>
        <p:spPr>
          <a:xfrm>
            <a:off x="142844" y="3929066"/>
            <a:ext cx="4071934" cy="2714644"/>
          </a:xfrm>
          <a:prstGeom prst="rect">
            <a:avLst/>
          </a:prstGeom>
        </p:spPr>
        <p:txBody>
          <a:bodyPr vert="horz" lIns="91440" tIns="45720" rIns="91440" bIns="45720" rtlCol="0">
            <a:normAutofit fontScale="5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Stage 4 is called slow wave sleep or deep sleep. After stage 4 the sleeper goes back up the ‘sleep staircase’ to stage 2 and there is a period of REM sleep lasting for about 15 to 20 minutes.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These sleep states alternate during the night starting with a rapid descent into deep sleep, followed by progressively increased episodes of lighter sleep and REM sleep.</a:t>
            </a: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Vocabulary</a:t>
            </a:r>
            <a:endParaRPr lang="zh-CN" altLang="en-US" dirty="0"/>
          </a:p>
        </p:txBody>
      </p:sp>
      <p:sp>
        <p:nvSpPr>
          <p:cNvPr id="3" name="Content Placeholder 2"/>
          <p:cNvSpPr>
            <a:spLocks noGrp="1"/>
          </p:cNvSpPr>
          <p:nvPr>
            <p:ph idx="1"/>
          </p:nvPr>
        </p:nvSpPr>
        <p:spPr/>
        <p:txBody>
          <a:bodyPr>
            <a:normAutofit/>
          </a:bodyPr>
          <a:lstStyle/>
          <a:p>
            <a:r>
              <a:rPr lang="en-US" altLang="zh-CN" dirty="0" smtClean="0"/>
              <a:t>EEG: Electroencephalogram – apparatus for measuring voltage across the head showing patterns of electrical activity in the brain</a:t>
            </a:r>
          </a:p>
          <a:p>
            <a:r>
              <a:rPr lang="en-US" altLang="zh-CN" dirty="0" smtClean="0"/>
              <a:t>REM: Rapid Eye Movement – a phase of sleep during which the eyes move and </a:t>
            </a:r>
            <a:r>
              <a:rPr lang="en-US" altLang="zh-CN" dirty="0" err="1" smtClean="0"/>
              <a:t>characterised</a:t>
            </a:r>
            <a:r>
              <a:rPr lang="en-US" altLang="zh-CN" dirty="0" smtClean="0"/>
              <a:t> by rapid </a:t>
            </a:r>
            <a:r>
              <a:rPr lang="en-US" altLang="zh-CN" dirty="0" err="1" smtClean="0"/>
              <a:t>desynchronised</a:t>
            </a:r>
            <a:r>
              <a:rPr lang="en-US" altLang="zh-CN" dirty="0" smtClean="0"/>
              <a:t> EEG trace</a:t>
            </a:r>
          </a:p>
          <a:p>
            <a:endParaRPr lang="en-US" altLang="zh-CN" dirty="0" smtClean="0"/>
          </a:p>
          <a:p>
            <a:endParaRPr lang="en-US" altLang="zh-CN" dirty="0" smtClean="0"/>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Aim</a:t>
            </a:r>
            <a:endParaRPr lang="zh-CN" altLang="en-US" dirty="0"/>
          </a:p>
        </p:txBody>
      </p:sp>
      <p:sp>
        <p:nvSpPr>
          <p:cNvPr id="3" name="Content Placeholder 2"/>
          <p:cNvSpPr>
            <a:spLocks noGrp="1"/>
          </p:cNvSpPr>
          <p:nvPr>
            <p:ph idx="1"/>
          </p:nvPr>
        </p:nvSpPr>
        <p:spPr/>
        <p:txBody>
          <a:bodyPr>
            <a:normAutofit fontScale="92500" lnSpcReduction="20000"/>
          </a:bodyPr>
          <a:lstStyle/>
          <a:p>
            <a:r>
              <a:rPr lang="en-US" dirty="0" smtClean="0"/>
              <a:t>The aim of the study was to investigate the relationship between eye movements and dreaming.</a:t>
            </a:r>
            <a:endParaRPr lang="zh-CN" altLang="en-US" dirty="0" smtClean="0"/>
          </a:p>
          <a:p>
            <a:r>
              <a:rPr lang="en-US" dirty="0" smtClean="0"/>
              <a:t>The study tested the following three hypotheses:</a:t>
            </a:r>
            <a:endParaRPr lang="zh-CN" altLang="en-US" dirty="0" smtClean="0"/>
          </a:p>
          <a:p>
            <a:pPr lvl="1"/>
            <a:r>
              <a:rPr lang="en-US" dirty="0" smtClean="0"/>
              <a:t>1. There will be a significant association between REM sleep and dreaming.</a:t>
            </a:r>
            <a:endParaRPr lang="zh-CN" altLang="en-US" dirty="0" smtClean="0"/>
          </a:p>
          <a:p>
            <a:pPr lvl="1"/>
            <a:r>
              <a:rPr lang="en-US" dirty="0" smtClean="0"/>
              <a:t>2. There will be a significant positive correlation between the estimate of the duration of dreams and the length of eye-movement</a:t>
            </a:r>
            <a:endParaRPr lang="zh-CN" altLang="en-US" dirty="0" smtClean="0"/>
          </a:p>
          <a:p>
            <a:pPr lvl="1"/>
            <a:r>
              <a:rPr lang="en-US" dirty="0" smtClean="0"/>
              <a:t>3. There will be a significant association between the pattern of eye movement and the context of the dream</a:t>
            </a:r>
            <a:endParaRPr lang="zh-CN" altLang="en-US" dirty="0" smtClean="0"/>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Variables</a:t>
            </a:r>
            <a:endParaRPr lang="zh-CN" altLang="en-US" dirty="0"/>
          </a:p>
        </p:txBody>
      </p:sp>
      <p:sp>
        <p:nvSpPr>
          <p:cNvPr id="3" name="Content Placeholder 2"/>
          <p:cNvSpPr>
            <a:spLocks noGrp="1"/>
          </p:cNvSpPr>
          <p:nvPr>
            <p:ph idx="1"/>
          </p:nvPr>
        </p:nvSpPr>
        <p:spPr/>
        <p:txBody>
          <a:bodyPr>
            <a:normAutofit lnSpcReduction="10000"/>
          </a:bodyPr>
          <a:lstStyle/>
          <a:p>
            <a:r>
              <a:rPr lang="en-US" dirty="0" smtClean="0"/>
              <a:t>IVs:</a:t>
            </a:r>
          </a:p>
          <a:p>
            <a:pPr lvl="1"/>
            <a:r>
              <a:rPr lang="en-US" dirty="0" smtClean="0"/>
              <a:t>Waking during REM </a:t>
            </a:r>
            <a:r>
              <a:rPr lang="en-US" dirty="0" err="1" smtClean="0"/>
              <a:t>vs</a:t>
            </a:r>
            <a:r>
              <a:rPr lang="en-US" dirty="0" smtClean="0"/>
              <a:t> non-REM sleep</a:t>
            </a:r>
          </a:p>
          <a:p>
            <a:pPr lvl="1"/>
            <a:r>
              <a:rPr lang="en-US" dirty="0" smtClean="0"/>
              <a:t>Duration of REM sleep before waking</a:t>
            </a:r>
          </a:p>
          <a:p>
            <a:pPr lvl="1"/>
            <a:r>
              <a:rPr lang="en-US" dirty="0" smtClean="0"/>
              <a:t>Pattern of eye-movement: vertical, horizontal, both, fixed</a:t>
            </a:r>
          </a:p>
          <a:p>
            <a:r>
              <a:rPr lang="en-US" dirty="0" smtClean="0"/>
              <a:t>DVs:</a:t>
            </a:r>
          </a:p>
          <a:p>
            <a:pPr lvl="1"/>
            <a:r>
              <a:rPr lang="en-US" dirty="0" smtClean="0"/>
              <a:t>Report of dreaming</a:t>
            </a:r>
          </a:p>
          <a:p>
            <a:pPr lvl="1"/>
            <a:r>
              <a:rPr lang="en-US" dirty="0" smtClean="0"/>
              <a:t>Participants report of dream duration</a:t>
            </a:r>
          </a:p>
          <a:p>
            <a:pPr lvl="1"/>
            <a:r>
              <a:rPr lang="en-US" dirty="0" smtClean="0"/>
              <a:t>Participants report of dream content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Participants</a:t>
            </a:r>
            <a:endParaRPr lang="zh-CN" altLang="en-US" dirty="0"/>
          </a:p>
        </p:txBody>
      </p:sp>
      <p:sp>
        <p:nvSpPr>
          <p:cNvPr id="3" name="Content Placeholder 2"/>
          <p:cNvSpPr>
            <a:spLocks noGrp="1"/>
          </p:cNvSpPr>
          <p:nvPr>
            <p:ph idx="1"/>
          </p:nvPr>
        </p:nvSpPr>
        <p:spPr/>
        <p:txBody>
          <a:bodyPr/>
          <a:lstStyle/>
          <a:p>
            <a:r>
              <a:rPr lang="en-US" dirty="0" smtClean="0"/>
              <a:t>The nine participants were seven adult males and two adult females. </a:t>
            </a:r>
          </a:p>
          <a:p>
            <a:r>
              <a:rPr lang="en-US" dirty="0" smtClean="0"/>
              <a:t>Five were studied intensively, while only a small amount of data was collected on the other four just to back up the findings of the main five.</a:t>
            </a:r>
            <a:endParaRPr lang="zh-CN" altLang="en-US" dirty="0" smtClean="0"/>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Experimental Design and Sample</a:t>
            </a:r>
            <a:endParaRPr lang="zh-CN" altLang="en-US" dirty="0"/>
          </a:p>
        </p:txBody>
      </p:sp>
      <p:sp>
        <p:nvSpPr>
          <p:cNvPr id="3" name="Content Placeholder 2"/>
          <p:cNvSpPr>
            <a:spLocks noGrp="1"/>
          </p:cNvSpPr>
          <p:nvPr>
            <p:ph idx="1"/>
          </p:nvPr>
        </p:nvSpPr>
        <p:spPr/>
        <p:txBody>
          <a:bodyPr>
            <a:normAutofit/>
          </a:bodyPr>
          <a:lstStyle/>
          <a:p>
            <a:r>
              <a:rPr lang="en-US" dirty="0" smtClean="0"/>
              <a:t>Laboratory experiment</a:t>
            </a:r>
          </a:p>
          <a:p>
            <a:r>
              <a:rPr lang="en-US" dirty="0" smtClean="0"/>
              <a:t>Repeated measures design</a:t>
            </a:r>
          </a:p>
          <a:p>
            <a:r>
              <a:rPr lang="en-US" dirty="0" smtClean="0"/>
              <a:t>Small volunteer sample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1143000"/>
          </a:xfrm>
        </p:spPr>
        <p:txBody>
          <a:bodyPr/>
          <a:lstStyle/>
          <a:p>
            <a:r>
              <a:rPr lang="en-US" altLang="zh-CN" dirty="0" smtClean="0"/>
              <a:t>Procedures – EEG</a:t>
            </a:r>
            <a:endParaRPr lang="zh-CN" altLang="en-US" dirty="0"/>
          </a:p>
        </p:txBody>
      </p:sp>
      <p:sp>
        <p:nvSpPr>
          <p:cNvPr id="3" name="Content Placeholder 2"/>
          <p:cNvSpPr>
            <a:spLocks noGrp="1"/>
          </p:cNvSpPr>
          <p:nvPr>
            <p:ph idx="1"/>
          </p:nvPr>
        </p:nvSpPr>
        <p:spPr>
          <a:xfrm>
            <a:off x="457200" y="1142984"/>
            <a:ext cx="8229600" cy="5357850"/>
          </a:xfrm>
        </p:spPr>
        <p:txBody>
          <a:bodyPr>
            <a:normAutofit fontScale="77500" lnSpcReduction="20000"/>
          </a:bodyPr>
          <a:lstStyle/>
          <a:p>
            <a:r>
              <a:rPr lang="en-US" dirty="0" smtClean="0"/>
              <a:t>The participants were studied under controlled laboratory conditions, whereby they reported to the laboratory just before their usual bedtime. </a:t>
            </a:r>
          </a:p>
          <a:p>
            <a:r>
              <a:rPr lang="en-US" dirty="0" smtClean="0"/>
              <a:t>They had been asked to eat normally but to avoid caffeine or alcohol on the day of the study. The participants went to bed in a quiet, dark room.</a:t>
            </a:r>
            <a:endParaRPr lang="zh-CN" altLang="en-US" dirty="0" smtClean="0"/>
          </a:p>
          <a:p>
            <a:r>
              <a:rPr lang="en-US" dirty="0" smtClean="0"/>
              <a:t>An electroencephalograph (EEG) was used to amplify and record the signals of electrodes which were attached to the participants face and scalp. </a:t>
            </a:r>
          </a:p>
          <a:p>
            <a:r>
              <a:rPr lang="en-US" dirty="0" smtClean="0"/>
              <a:t>Two or more electrodes were attached near to the participants’ eyes to record electrical changes caused by eye movement. </a:t>
            </a:r>
          </a:p>
          <a:p>
            <a:r>
              <a:rPr lang="en-US" dirty="0" smtClean="0"/>
              <a:t>Two or three further electrodes were attached to the scalp to record brain activity which indicated the participants’ depth of sleep. The participants then went to bed in a quiet, dark room.</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92"/>
            <a:ext cx="8229600" cy="1143000"/>
          </a:xfrm>
        </p:spPr>
        <p:txBody>
          <a:bodyPr/>
          <a:lstStyle/>
          <a:p>
            <a:r>
              <a:rPr lang="en-US" altLang="zh-CN" dirty="0" smtClean="0"/>
              <a:t>Procedures – Data Collection</a:t>
            </a:r>
            <a:endParaRPr lang="zh-CN" altLang="en-US" dirty="0"/>
          </a:p>
        </p:txBody>
      </p:sp>
      <p:sp>
        <p:nvSpPr>
          <p:cNvPr id="3" name="Content Placeholder 2"/>
          <p:cNvSpPr>
            <a:spLocks noGrp="1"/>
          </p:cNvSpPr>
          <p:nvPr>
            <p:ph idx="1"/>
          </p:nvPr>
        </p:nvSpPr>
        <p:spPr>
          <a:xfrm>
            <a:off x="457200" y="928670"/>
            <a:ext cx="8229600" cy="5786478"/>
          </a:xfrm>
        </p:spPr>
        <p:txBody>
          <a:bodyPr>
            <a:normAutofit fontScale="70000" lnSpcReduction="20000"/>
          </a:bodyPr>
          <a:lstStyle/>
          <a:p>
            <a:r>
              <a:rPr lang="en-US" dirty="0" smtClean="0"/>
              <a:t>At various times during the night (both during REM and N-REM sleep) the participants were awakened to test their dream recall. </a:t>
            </a:r>
          </a:p>
          <a:p>
            <a:r>
              <a:rPr lang="en-US" dirty="0" smtClean="0"/>
              <a:t>The participants were woken up by a loud doorbell ringing close to their bed. The participant then had to speak into a tape recorder near the bed. They were</a:t>
            </a:r>
            <a:r>
              <a:rPr lang="zh-CN" altLang="en-US" dirty="0" smtClean="0"/>
              <a:t> </a:t>
            </a:r>
            <a:r>
              <a:rPr lang="en-US" dirty="0" smtClean="0"/>
              <a:t>instructed to first state whether or not they had been dreaming.</a:t>
            </a:r>
            <a:endParaRPr lang="zh-CN" altLang="en-US" dirty="0" smtClean="0"/>
          </a:p>
          <a:p>
            <a:r>
              <a:rPr lang="en-US" dirty="0" smtClean="0"/>
              <a:t>Different participants were woken according to different schedules. Two were woken at random. One was woken three times in REM followed by three times in N-REM and so on. One was woken randomly but was told that he would only be woken during REM. Another was woken at the</a:t>
            </a:r>
            <a:r>
              <a:rPr lang="zh-CN" altLang="en-US" dirty="0" smtClean="0"/>
              <a:t> </a:t>
            </a:r>
            <a:r>
              <a:rPr lang="en-US" dirty="0" smtClean="0"/>
              <a:t>experimenter’s whim.</a:t>
            </a:r>
            <a:endParaRPr lang="zh-CN" altLang="en-US" dirty="0" smtClean="0"/>
          </a:p>
          <a:p>
            <a:r>
              <a:rPr lang="en-US" dirty="0" smtClean="0"/>
              <a:t>The participants were also woken up either </a:t>
            </a:r>
            <a:r>
              <a:rPr lang="en-US" b="1" dirty="0" smtClean="0"/>
              <a:t>five </a:t>
            </a:r>
            <a:r>
              <a:rPr lang="en-US" dirty="0" smtClean="0"/>
              <a:t>minutes or </a:t>
            </a:r>
            <a:r>
              <a:rPr lang="en-US" b="1" dirty="0" smtClean="0"/>
              <a:t>fifteen </a:t>
            </a:r>
            <a:r>
              <a:rPr lang="en-US" dirty="0" smtClean="0"/>
              <a:t>minutes into a REM period, and asked to say whether they thought they had been dreaming for five or fifteen minutes.</a:t>
            </a:r>
            <a:endParaRPr lang="zh-CN" altLang="en-US" dirty="0" smtClean="0"/>
          </a:p>
          <a:p>
            <a:r>
              <a:rPr lang="en-US" dirty="0" smtClean="0"/>
              <a:t>The participants were woken up as soon as one of four patterns of eye movement had lasted for at least one minute. On waking, the participant was asked to describe in detail the content of their dream. </a:t>
            </a:r>
            <a:endParaRPr lang="zh-CN"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1242</Words>
  <Application>Microsoft Office PowerPoint</Application>
  <PresentationFormat>On-screen Show (4:3)</PresentationFormat>
  <Paragraphs>86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Dement and Kleitman – REM and Dream Activity</vt:lpstr>
      <vt:lpstr>Introduction</vt:lpstr>
      <vt:lpstr>Vocabulary</vt:lpstr>
      <vt:lpstr>Aim</vt:lpstr>
      <vt:lpstr>Variables</vt:lpstr>
      <vt:lpstr>Participants</vt:lpstr>
      <vt:lpstr>Experimental Design and Sample</vt:lpstr>
      <vt:lpstr>Procedures – EEG</vt:lpstr>
      <vt:lpstr>Procedures – Data Collection</vt:lpstr>
      <vt:lpstr>Results</vt:lpstr>
      <vt:lpstr>Validity - Ecological</vt:lpstr>
      <vt:lpstr>Validity - Other</vt:lpstr>
      <vt:lpstr>Reliability</vt:lpstr>
      <vt:lpstr>Ethics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Mann, Vrij &amp; Bull – Suspects, Lies and Videotape</dc:title>
  <dc:creator>user</dc:creator>
  <cp:lastModifiedBy>user</cp:lastModifiedBy>
  <cp:revision>57</cp:revision>
  <dcterms:created xsi:type="dcterms:W3CDTF">2014-07-20T07:02:20Z</dcterms:created>
  <dcterms:modified xsi:type="dcterms:W3CDTF">2014-07-27T07:55:32Z</dcterms:modified>
</cp:coreProperties>
</file>